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4"/>
    <p:sldMasterId id="2147483710" r:id="rId5"/>
    <p:sldMasterId id="2147483723" r:id="rId6"/>
    <p:sldMasterId id="2147483735" r:id="rId7"/>
    <p:sldMasterId id="2147483750" r:id="rId8"/>
    <p:sldMasterId id="2147483762" r:id="rId9"/>
    <p:sldMasterId id="2147483774" r:id="rId10"/>
    <p:sldMasterId id="2147484370" r:id="rId11"/>
    <p:sldMasterId id="2147484405" r:id="rId12"/>
    <p:sldMasterId id="2147484418" r:id="rId13"/>
    <p:sldMasterId id="2147484430" r:id="rId14"/>
    <p:sldMasterId id="2147484445" r:id="rId15"/>
  </p:sldMasterIdLst>
  <p:notesMasterIdLst>
    <p:notesMasterId r:id="rId29"/>
  </p:notesMasterIdLst>
  <p:sldIdLst>
    <p:sldId id="4145" r:id="rId16"/>
    <p:sldId id="302" r:id="rId17"/>
    <p:sldId id="4132" r:id="rId18"/>
    <p:sldId id="4296" r:id="rId19"/>
    <p:sldId id="4289" r:id="rId20"/>
    <p:sldId id="4139" r:id="rId21"/>
    <p:sldId id="4290" r:id="rId22"/>
    <p:sldId id="3307" r:id="rId23"/>
    <p:sldId id="4297" r:id="rId24"/>
    <p:sldId id="4174" r:id="rId25"/>
    <p:sldId id="4134" r:id="rId26"/>
    <p:sldId id="4123" r:id="rId27"/>
    <p:sldId id="4137" r:id="rId2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ger, Juline" initials="RJ" lastIdx="95" clrIdx="0"/>
  <p:cmAuthor id="2" name="Goguen, Taunya" initials="GT" lastIdx="10" clrIdx="1"/>
  <p:cmAuthor id="3" name="Best, Theodore" initials="" lastIdx="1" clrIdx="2"/>
  <p:cmAuthor id="4" name="Kaegi, Erin" initials="" lastIdx="62" clrIdx="3"/>
  <p:cmAuthor id="5" name="Goguen, Taunya" initials="" lastIdx="12" clrIdx="4"/>
  <p:cmAuthor id="6" name="Tsandev, Elfrida" initials="TE" lastIdx="7" clrIdx="5"/>
  <p:cmAuthor id="7" name="Rutledge, Mary" initials="RM" lastIdx="5" clrIdx="6"/>
  <p:cmAuthor id="8" name="Vickery, Shaun" initials="VS" lastIdx="7" clrIdx="7">
    <p:extLst>
      <p:ext uri="{19B8F6BF-5375-455C-9EA6-DF929625EA0E}">
        <p15:presenceInfo xmlns:p15="http://schemas.microsoft.com/office/powerpoint/2012/main" userId="Vickery, Shaun" providerId="None"/>
      </p:ext>
    </p:extLst>
  </p:cmAuthor>
  <p:cmAuthor id="9" name="Jannet Hanna" initials="JH" lastIdx="43" clrIdx="8">
    <p:extLst>
      <p:ext uri="{19B8F6BF-5375-455C-9EA6-DF929625EA0E}">
        <p15:presenceInfo xmlns:p15="http://schemas.microsoft.com/office/powerpoint/2012/main" userId="Jannet Hanna" providerId="None"/>
      </p:ext>
    </p:extLst>
  </p:cmAuthor>
  <p:cmAuthor id="10" name="Valvasori, Ray" initials="VR" lastIdx="20" clrIdx="9">
    <p:extLst>
      <p:ext uri="{19B8F6BF-5375-455C-9EA6-DF929625EA0E}">
        <p15:presenceInfo xmlns:p15="http://schemas.microsoft.com/office/powerpoint/2012/main" userId="Valvasori, Ray" providerId="None"/>
      </p:ext>
    </p:extLst>
  </p:cmAuthor>
  <p:cmAuthor id="11" name="Kaegi, Erin" initials="KE" lastIdx="167" clrIdx="10">
    <p:extLst>
      <p:ext uri="{19B8F6BF-5375-455C-9EA6-DF929625EA0E}">
        <p15:presenceInfo xmlns:p15="http://schemas.microsoft.com/office/powerpoint/2012/main" userId="Kaegi, Erin" providerId="None"/>
      </p:ext>
    </p:extLst>
  </p:cmAuthor>
  <p:cmAuthor id="12" name="Best, Theodore" initials="BT" lastIdx="1" clrIdx="11">
    <p:extLst>
      <p:ext uri="{19B8F6BF-5375-455C-9EA6-DF929625EA0E}">
        <p15:presenceInfo xmlns:p15="http://schemas.microsoft.com/office/powerpoint/2012/main" userId="Best, Theodore" providerId="None"/>
      </p:ext>
    </p:extLst>
  </p:cmAuthor>
  <p:cmAuthor id="13" name="RCMP Review" initials="R" lastIdx="22" clrIdx="12">
    <p:extLst>
      <p:ext uri="{19B8F6BF-5375-455C-9EA6-DF929625EA0E}">
        <p15:presenceInfo xmlns:p15="http://schemas.microsoft.com/office/powerpoint/2012/main" userId="RCMP Review" providerId="None"/>
      </p:ext>
    </p:extLst>
  </p:cmAuthor>
  <p:cmAuthor id="14" name="Entwistle, Trenton" initials="ET" lastIdx="2" clrIdx="13">
    <p:extLst>
      <p:ext uri="{19B8F6BF-5375-455C-9EA6-DF929625EA0E}">
        <p15:presenceInfo xmlns:p15="http://schemas.microsoft.com/office/powerpoint/2012/main" userId="Entwistle, Trenton" providerId="None"/>
      </p:ext>
    </p:extLst>
  </p:cmAuthor>
  <p:cmAuthor id="15" name="Erin Kaegi" initials="EK" lastIdx="5" clrIdx="14">
    <p:extLst>
      <p:ext uri="{19B8F6BF-5375-455C-9EA6-DF929625EA0E}">
        <p15:presenceInfo xmlns:p15="http://schemas.microsoft.com/office/powerpoint/2012/main" userId="Erin Kae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C93"/>
    <a:srgbClr val="64B9C0"/>
    <a:srgbClr val="3C348B"/>
    <a:srgbClr val="F18701"/>
    <a:srgbClr val="FEAA44"/>
    <a:srgbClr val="0B5177"/>
    <a:srgbClr val="E6E6E6"/>
    <a:srgbClr val="D9D9F3"/>
    <a:srgbClr val="FFDDB3"/>
    <a:srgbClr val="EA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68BC26-A08F-4C0E-B650-B0D447BAEC91}">
  <a:tblStyle styleId="{8868BC26-A08F-4C0E-B650-B0D447BAEC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E27147-41F1-42E0-9623-7904E7FCDEB7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294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80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1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65"/>
              </a:spcAft>
              <a:buFont typeface="Arial" panose="020B0604020202020204" pitchFamily="34" charset="0"/>
              <a:buChar char="•"/>
            </a:pPr>
            <a:r>
              <a:rPr lang="en-CA">
                <a:ea typeface="Times New Roman" panose="02020603050405020304" pitchFamily="18" charset="0"/>
              </a:rPr>
              <a:t>Each camera can store up to 60 hours of audio and video.</a:t>
            </a:r>
            <a:endParaRPr lang="en-CA" sz="1200"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65"/>
              </a:spcAft>
              <a:buFont typeface="Arial" panose="020B0604020202020204" pitchFamily="34" charset="0"/>
              <a:buChar char="•"/>
            </a:pPr>
            <a:r>
              <a:rPr lang="en-CA">
                <a:ea typeface="Times New Roman" panose="02020603050405020304" pitchFamily="18" charset="0"/>
              </a:rPr>
              <a:t>Battery life is estimated to be 13+ hours.</a:t>
            </a:r>
            <a:r>
              <a:rPr lang="en-CA" sz="900">
                <a:ea typeface="Calibri" panose="020F0502020204030204" pitchFamily="34" charset="0"/>
              </a:rPr>
              <a:t>  </a:t>
            </a:r>
            <a:r>
              <a:rPr lang="en-CA" sz="9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5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78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48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AC042-564F-4A4C-A4E2-FA0C22EDF1D7}" type="slidenum">
              <a:rPr kumimoji="0" lang="en-C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2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295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Did we capture your concerns?</a:t>
            </a:r>
          </a:p>
          <a:p>
            <a:r>
              <a:rPr lang="en-CA"/>
              <a:t>Did we miss anything?</a:t>
            </a:r>
          </a:p>
          <a:p>
            <a:r>
              <a:rPr lang="en-CA"/>
              <a:t>Is there anything you want to know more about?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8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903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71556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9907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38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379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5544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984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3066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47E72-6135-4401-8E94-B4A9E6CD32D9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E0CB-18F5-46CE-A09F-DFBD3F94E6F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84468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BDD2-5667-4E5D-A8AD-02EFF637F133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8AACC-D450-4D8F-90A5-0DF8BF9F930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62737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C337-F638-4AC5-8901-B4EF6DA6FC7D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B3069-06B4-474E-BBD7-8811F4912697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261364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9D13C-6503-4E0C-8418-584FDF51074E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576E-26FC-4E64-981B-20C7ED48CDF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6384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866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9603-DEC8-459B-9DB1-768801E5281A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9CA4-8AA0-4C86-959D-9D2EEA08489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105268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41F09-4E82-41A9-BDD6-4969ABD3406C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11F68-FC0C-4BC1-AD36-374E783372A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217141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7DA68-43E4-4E28-B6CF-826EEA831AE6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759FB-5E6C-461F-8B0C-091C165B699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50299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B874D-E650-4D2F-819B-FA23863C6845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2005A-92BE-4E51-A783-592853210F4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476107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2A2AD-A53B-46C4-BD49-75A14A98CBEC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AB17-CEF3-4FD1-936F-73DFF666D637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9258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74FDC-1D46-4356-81B9-670C30FC2F97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F45F6-19BC-47C1-997D-04512A851727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976795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6F931-E85D-4AE6-BCD7-934EF86884EA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5A40-BD27-4CDA-B98B-E6633F82BAE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084132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14" indent="0" algn="ctr">
              <a:buNone/>
              <a:defRPr sz="1500"/>
            </a:lvl2pPr>
            <a:lvl3pPr marL="685629" indent="0" algn="ctr">
              <a:buNone/>
              <a:defRPr sz="1350"/>
            </a:lvl3pPr>
            <a:lvl4pPr marL="1028443" indent="0" algn="ctr">
              <a:buNone/>
              <a:defRPr sz="1200"/>
            </a:lvl4pPr>
            <a:lvl5pPr marL="1371257" indent="0" algn="ctr">
              <a:buNone/>
              <a:defRPr sz="1200"/>
            </a:lvl5pPr>
            <a:lvl6pPr marL="1714071" indent="0" algn="ctr">
              <a:buNone/>
              <a:defRPr sz="1200"/>
            </a:lvl6pPr>
            <a:lvl7pPr marL="2056886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764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0020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14" indent="0">
              <a:buNone/>
              <a:defRPr sz="1500"/>
            </a:lvl2pPr>
            <a:lvl3pPr marL="685629" indent="0">
              <a:buNone/>
              <a:defRPr sz="1350"/>
            </a:lvl3pPr>
            <a:lvl4pPr marL="1028443" indent="0">
              <a:buNone/>
              <a:defRPr sz="1200"/>
            </a:lvl4pPr>
            <a:lvl5pPr marL="1371257" indent="0">
              <a:buNone/>
              <a:defRPr sz="1200"/>
            </a:lvl5pPr>
            <a:lvl6pPr marL="1714071" indent="0">
              <a:buNone/>
              <a:defRPr sz="1200"/>
            </a:lvl6pPr>
            <a:lvl7pPr marL="2056886" indent="0">
              <a:buNone/>
              <a:defRPr sz="1200"/>
            </a:lvl7pPr>
            <a:lvl8pPr marL="2399700" indent="0">
              <a:buNone/>
              <a:defRPr sz="1200"/>
            </a:lvl8pPr>
            <a:lvl9pPr marL="274251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83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92AAD8A-C843-514C-8CC5-994E93567F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103" y="2156592"/>
            <a:ext cx="3355870" cy="2647653"/>
          </a:xfrm>
          <a:custGeom>
            <a:avLst/>
            <a:gdLst>
              <a:gd name="connsiteX0" fmla="*/ 7547600 w 8946656"/>
              <a:gd name="connsiteY0" fmla="*/ 1142 h 7060407"/>
              <a:gd name="connsiteX1" fmla="*/ 7647236 w 8946656"/>
              <a:gd name="connsiteY1" fmla="*/ 89174 h 7060407"/>
              <a:gd name="connsiteX2" fmla="*/ 8942528 w 8946656"/>
              <a:gd name="connsiteY2" fmla="*/ 4923269 h 7060407"/>
              <a:gd name="connsiteX3" fmla="*/ 8857483 w 8946656"/>
              <a:gd name="connsiteY3" fmla="*/ 5070572 h 7060407"/>
              <a:gd name="connsiteX4" fmla="*/ 1446723 w 8946656"/>
              <a:gd name="connsiteY4" fmla="*/ 7056279 h 7060407"/>
              <a:gd name="connsiteX5" fmla="*/ 1299420 w 8946656"/>
              <a:gd name="connsiteY5" fmla="*/ 6971234 h 7060407"/>
              <a:gd name="connsiteX6" fmla="*/ 4128 w 8946656"/>
              <a:gd name="connsiteY6" fmla="*/ 2137139 h 7060407"/>
              <a:gd name="connsiteX7" fmla="*/ 89173 w 8946656"/>
              <a:gd name="connsiteY7" fmla="*/ 1989836 h 7060407"/>
              <a:gd name="connsiteX8" fmla="*/ 7499934 w 8946656"/>
              <a:gd name="connsiteY8" fmla="*/ 4129 h 7060407"/>
              <a:gd name="connsiteX9" fmla="*/ 7547600 w 8946656"/>
              <a:gd name="connsiteY9" fmla="*/ 1142 h 706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46656" h="7060407">
                <a:moveTo>
                  <a:pt x="7547600" y="1142"/>
                </a:moveTo>
                <a:cubicBezTo>
                  <a:pt x="7594022" y="7606"/>
                  <a:pt x="7634342" y="41054"/>
                  <a:pt x="7647236" y="89174"/>
                </a:cubicBezTo>
                <a:lnTo>
                  <a:pt x="8942528" y="4923269"/>
                </a:lnTo>
                <a:cubicBezTo>
                  <a:pt x="8959720" y="4987430"/>
                  <a:pt x="8921644" y="5053380"/>
                  <a:pt x="8857483" y="5070572"/>
                </a:cubicBezTo>
                <a:lnTo>
                  <a:pt x="1446723" y="7056279"/>
                </a:lnTo>
                <a:cubicBezTo>
                  <a:pt x="1382562" y="7073471"/>
                  <a:pt x="1316612" y="7035395"/>
                  <a:pt x="1299420" y="6971234"/>
                </a:cubicBezTo>
                <a:lnTo>
                  <a:pt x="4128" y="2137139"/>
                </a:lnTo>
                <a:cubicBezTo>
                  <a:pt x="-13064" y="2072978"/>
                  <a:pt x="25013" y="2007028"/>
                  <a:pt x="89173" y="1989836"/>
                </a:cubicBezTo>
                <a:lnTo>
                  <a:pt x="7499934" y="4129"/>
                </a:lnTo>
                <a:cubicBezTo>
                  <a:pt x="7515974" y="-169"/>
                  <a:pt x="7532126" y="-1013"/>
                  <a:pt x="7547600" y="114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900" b="0" i="0">
                <a:latin typeface="Poppins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26CDA7-2856-4F41-9E70-357F2ACDF2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0675" y="295875"/>
            <a:ext cx="3355870" cy="2647653"/>
          </a:xfrm>
          <a:custGeom>
            <a:avLst/>
            <a:gdLst>
              <a:gd name="connsiteX0" fmla="*/ 7547600 w 8946656"/>
              <a:gd name="connsiteY0" fmla="*/ 1142 h 7060407"/>
              <a:gd name="connsiteX1" fmla="*/ 7647236 w 8946656"/>
              <a:gd name="connsiteY1" fmla="*/ 89174 h 7060407"/>
              <a:gd name="connsiteX2" fmla="*/ 8942528 w 8946656"/>
              <a:gd name="connsiteY2" fmla="*/ 4923269 h 7060407"/>
              <a:gd name="connsiteX3" fmla="*/ 8857483 w 8946656"/>
              <a:gd name="connsiteY3" fmla="*/ 5070572 h 7060407"/>
              <a:gd name="connsiteX4" fmla="*/ 1446723 w 8946656"/>
              <a:gd name="connsiteY4" fmla="*/ 7056279 h 7060407"/>
              <a:gd name="connsiteX5" fmla="*/ 1299420 w 8946656"/>
              <a:gd name="connsiteY5" fmla="*/ 6971234 h 7060407"/>
              <a:gd name="connsiteX6" fmla="*/ 4128 w 8946656"/>
              <a:gd name="connsiteY6" fmla="*/ 2137139 h 7060407"/>
              <a:gd name="connsiteX7" fmla="*/ 89173 w 8946656"/>
              <a:gd name="connsiteY7" fmla="*/ 1989836 h 7060407"/>
              <a:gd name="connsiteX8" fmla="*/ 7499934 w 8946656"/>
              <a:gd name="connsiteY8" fmla="*/ 4129 h 7060407"/>
              <a:gd name="connsiteX9" fmla="*/ 7547600 w 8946656"/>
              <a:gd name="connsiteY9" fmla="*/ 1142 h 706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46656" h="7060407">
                <a:moveTo>
                  <a:pt x="7547600" y="1142"/>
                </a:moveTo>
                <a:cubicBezTo>
                  <a:pt x="7594022" y="7606"/>
                  <a:pt x="7634342" y="41054"/>
                  <a:pt x="7647236" y="89174"/>
                </a:cubicBezTo>
                <a:lnTo>
                  <a:pt x="8942528" y="4923269"/>
                </a:lnTo>
                <a:cubicBezTo>
                  <a:pt x="8959720" y="4987430"/>
                  <a:pt x="8921644" y="5053380"/>
                  <a:pt x="8857483" y="5070572"/>
                </a:cubicBezTo>
                <a:lnTo>
                  <a:pt x="1446723" y="7056279"/>
                </a:lnTo>
                <a:cubicBezTo>
                  <a:pt x="1382562" y="7073471"/>
                  <a:pt x="1316612" y="7035395"/>
                  <a:pt x="1299420" y="6971234"/>
                </a:cubicBezTo>
                <a:lnTo>
                  <a:pt x="4128" y="2137139"/>
                </a:lnTo>
                <a:cubicBezTo>
                  <a:pt x="-13064" y="2072978"/>
                  <a:pt x="25013" y="2007028"/>
                  <a:pt x="89173" y="1989836"/>
                </a:cubicBezTo>
                <a:lnTo>
                  <a:pt x="7499934" y="4129"/>
                </a:lnTo>
                <a:cubicBezTo>
                  <a:pt x="7515974" y="-169"/>
                  <a:pt x="7532126" y="-1013"/>
                  <a:pt x="7547600" y="114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900" b="0" i="0">
                <a:latin typeface="Poppi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00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8776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14" indent="0">
              <a:buNone/>
              <a:defRPr sz="1500" b="1"/>
            </a:lvl2pPr>
            <a:lvl3pPr marL="685629" indent="0">
              <a:buNone/>
              <a:defRPr sz="1350" b="1"/>
            </a:lvl3pPr>
            <a:lvl4pPr marL="1028443" indent="0">
              <a:buNone/>
              <a:defRPr sz="1200" b="1"/>
            </a:lvl4pPr>
            <a:lvl5pPr marL="1371257" indent="0">
              <a:buNone/>
              <a:defRPr sz="1200" b="1"/>
            </a:lvl5pPr>
            <a:lvl6pPr marL="1714071" indent="0">
              <a:buNone/>
              <a:defRPr sz="1200" b="1"/>
            </a:lvl6pPr>
            <a:lvl7pPr marL="2056886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7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14" indent="0">
              <a:buNone/>
              <a:defRPr sz="1500" b="1"/>
            </a:lvl2pPr>
            <a:lvl3pPr marL="685629" indent="0">
              <a:buNone/>
              <a:defRPr sz="1350" b="1"/>
            </a:lvl3pPr>
            <a:lvl4pPr marL="1028443" indent="0">
              <a:buNone/>
              <a:defRPr sz="1200" b="1"/>
            </a:lvl4pPr>
            <a:lvl5pPr marL="1371257" indent="0">
              <a:buNone/>
              <a:defRPr sz="1200" b="1"/>
            </a:lvl5pPr>
            <a:lvl6pPr marL="1714071" indent="0">
              <a:buNone/>
              <a:defRPr sz="1200" b="1"/>
            </a:lvl6pPr>
            <a:lvl7pPr marL="2056886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5723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4834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3570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14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1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55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342814" indent="0">
              <a:buNone/>
              <a:defRPr sz="2100"/>
            </a:lvl2pPr>
            <a:lvl3pPr marL="685629" indent="0">
              <a:buNone/>
              <a:defRPr sz="1800"/>
            </a:lvl3pPr>
            <a:lvl4pPr marL="1028443" indent="0">
              <a:buNone/>
              <a:defRPr sz="1500"/>
            </a:lvl4pPr>
            <a:lvl5pPr marL="1371257" indent="0">
              <a:buNone/>
              <a:defRPr sz="1500"/>
            </a:lvl5pPr>
            <a:lvl6pPr marL="1714071" indent="0">
              <a:buNone/>
              <a:defRPr sz="1500"/>
            </a:lvl6pPr>
            <a:lvl7pPr marL="2056886" indent="0">
              <a:buNone/>
              <a:defRPr sz="1500"/>
            </a:lvl7pPr>
            <a:lvl8pPr marL="2399700" indent="0">
              <a:buNone/>
              <a:defRPr sz="1500"/>
            </a:lvl8pPr>
            <a:lvl9pPr marL="2742514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14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1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2158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7298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2119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276600" y="1337310"/>
            <a:ext cx="5410200" cy="342900"/>
          </a:xfrm>
          <a:prstGeom prst="rect">
            <a:avLst/>
          </a:prstGeom>
        </p:spPr>
        <p:txBody>
          <a:bodyPr lIns="0" tIns="0" rIns="0" bIns="0" numCol="1" spcCol="228600"/>
          <a:lstStyle>
            <a:lvl1pPr marL="0" indent="0" algn="l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950" baseline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200" y="1337310"/>
            <a:ext cx="2587752" cy="26289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buNone/>
              <a:defRPr sz="135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3276600" y="1728216"/>
            <a:ext cx="5410200" cy="2729484"/>
          </a:xfrm>
          <a:prstGeom prst="rect">
            <a:avLst/>
          </a:prstGeom>
        </p:spPr>
        <p:txBody>
          <a:bodyPr lIns="0" tIns="0" rIns="0" bIns="0" numCol="1" spcCol="22860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lang="en-US" sz="180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45948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2549"/>
              </a:lnSpc>
              <a:defRPr sz="22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8861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77F470-3699-4A2D-A441-E571691D458B}"/>
              </a:ext>
            </a:extLst>
          </p:cNvPr>
          <p:cNvSpPr txBox="1">
            <a:spLocks/>
          </p:cNvSpPr>
          <p:nvPr userDrawn="1"/>
        </p:nvSpPr>
        <p:spPr>
          <a:xfrm>
            <a:off x="8474076" y="4799013"/>
            <a:ext cx="481013" cy="273050"/>
          </a:xfrm>
          <a:prstGeom prst="rect">
            <a:avLst/>
          </a:prstGeom>
        </p:spPr>
        <p:txBody>
          <a:bodyPr lIns="68562" tIns="34281" rIns="68562" bIns="34281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fld id="{4836A957-432D-4DCF-83B4-1FA9DC9AC649}" type="slidenum">
              <a:rPr lang="en-CA" sz="900" smtClean="0">
                <a:solidFill>
                  <a:srgbClr val="000000"/>
                </a:solidFill>
                <a:latin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CA" sz="90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99" y="599400"/>
            <a:ext cx="8510400" cy="4001400"/>
          </a:xfrm>
        </p:spPr>
        <p:txBody>
          <a:bodyPr>
            <a:normAutofit/>
          </a:bodyPr>
          <a:lstStyle>
            <a:lvl1pPr marL="171407" marR="0" indent="-171407" algn="l" defTabSz="68562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1pPr>
            <a:lvl2pPr marL="514221" marR="0" indent="-171407" algn="l" defTabSz="68562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2pPr>
            <a:lvl3pPr marL="857036" marR="0" indent="-171407" algn="l" defTabSz="68562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3pPr>
            <a:lvl4pPr marL="1199850" marR="0" indent="-171407" algn="l" defTabSz="68562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4pPr>
            <a:lvl5pPr marL="1542664" marR="0" indent="-171407" algn="l" defTabSz="68562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999" y="108000"/>
            <a:ext cx="8510400" cy="349412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67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4F89ED-1871-4F43-A45A-8B0D5D5325AA}"/>
              </a:ext>
            </a:extLst>
          </p:cNvPr>
          <p:cNvSpPr/>
          <p:nvPr userDrawn="1"/>
        </p:nvSpPr>
        <p:spPr>
          <a:xfrm>
            <a:off x="8300342" y="205740"/>
            <a:ext cx="843658" cy="306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b="0" i="0">
              <a:latin typeface="Poppins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23AAC-099E-6A42-A334-536B33C357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6449" y="0"/>
            <a:ext cx="4437551" cy="5143500"/>
          </a:xfrm>
          <a:custGeom>
            <a:avLst/>
            <a:gdLst>
              <a:gd name="connsiteX0" fmla="*/ 5321959 w 11830387"/>
              <a:gd name="connsiteY0" fmla="*/ 0 h 13716000"/>
              <a:gd name="connsiteX1" fmla="*/ 10134157 w 11830387"/>
              <a:gd name="connsiteY1" fmla="*/ 0 h 13716000"/>
              <a:gd name="connsiteX2" fmla="*/ 10396559 w 11830387"/>
              <a:gd name="connsiteY2" fmla="*/ 168359 h 13716000"/>
              <a:gd name="connsiteX3" fmla="*/ 11531157 w 11830387"/>
              <a:gd name="connsiteY3" fmla="*/ 966381 h 13716000"/>
              <a:gd name="connsiteX4" fmla="*/ 11830387 w 11830387"/>
              <a:gd name="connsiteY4" fmla="*/ 1194224 h 13716000"/>
              <a:gd name="connsiteX5" fmla="*/ 11830387 w 11830387"/>
              <a:gd name="connsiteY5" fmla="*/ 12598508 h 13716000"/>
              <a:gd name="connsiteX6" fmla="*/ 11324779 w 11830387"/>
              <a:gd name="connsiteY6" fmla="*/ 12858531 h 13716000"/>
              <a:gd name="connsiteX7" fmla="*/ 9710297 w 11830387"/>
              <a:gd name="connsiteY7" fmla="*/ 13633335 h 13716000"/>
              <a:gd name="connsiteX8" fmla="*/ 9526255 w 11830387"/>
              <a:gd name="connsiteY8" fmla="*/ 13716000 h 13716000"/>
              <a:gd name="connsiteX9" fmla="*/ 459933 w 11830387"/>
              <a:gd name="connsiteY9" fmla="*/ 13716000 h 13716000"/>
              <a:gd name="connsiteX10" fmla="*/ 340193 w 11830387"/>
              <a:gd name="connsiteY10" fmla="*/ 13368195 h 13716000"/>
              <a:gd name="connsiteX11" fmla="*/ 27245 w 11830387"/>
              <a:gd name="connsiteY11" fmla="*/ 11832518 h 13716000"/>
              <a:gd name="connsiteX12" fmla="*/ 2521906 w 11830387"/>
              <a:gd name="connsiteY12" fmla="*/ 3780150 h 13716000"/>
              <a:gd name="connsiteX13" fmla="*/ 5174185 w 11830387"/>
              <a:gd name="connsiteY13" fmla="*/ 14114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30387" h="13716000">
                <a:moveTo>
                  <a:pt x="5321959" y="0"/>
                </a:moveTo>
                <a:lnTo>
                  <a:pt x="10134157" y="0"/>
                </a:lnTo>
                <a:lnTo>
                  <a:pt x="10396559" y="168359"/>
                </a:lnTo>
                <a:cubicBezTo>
                  <a:pt x="10761005" y="408017"/>
                  <a:pt x="11142653" y="676204"/>
                  <a:pt x="11531157" y="966381"/>
                </a:cubicBezTo>
                <a:lnTo>
                  <a:pt x="11830387" y="1194224"/>
                </a:lnTo>
                <a:lnTo>
                  <a:pt x="11830387" y="12598508"/>
                </a:lnTo>
                <a:lnTo>
                  <a:pt x="11324779" y="12858531"/>
                </a:lnTo>
                <a:cubicBezTo>
                  <a:pt x="10791681" y="13127768"/>
                  <a:pt x="10249231" y="13387339"/>
                  <a:pt x="9710297" y="13633335"/>
                </a:cubicBezTo>
                <a:lnTo>
                  <a:pt x="9526255" y="13716000"/>
                </a:lnTo>
                <a:lnTo>
                  <a:pt x="459933" y="13716000"/>
                </a:lnTo>
                <a:lnTo>
                  <a:pt x="340193" y="13368195"/>
                </a:lnTo>
                <a:cubicBezTo>
                  <a:pt x="183703" y="12861851"/>
                  <a:pt x="86721" y="12331188"/>
                  <a:pt x="27245" y="11832518"/>
                </a:cubicBezTo>
                <a:cubicBezTo>
                  <a:pt x="-210657" y="9837837"/>
                  <a:pt x="1150145" y="5912272"/>
                  <a:pt x="2521906" y="3780150"/>
                </a:cubicBezTo>
                <a:cubicBezTo>
                  <a:pt x="3250654" y="2647459"/>
                  <a:pt x="4138015" y="1166879"/>
                  <a:pt x="5174185" y="141147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9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50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9940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er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90A8A51-7C22-DD4D-AC1C-32FBBF103F0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70458" y="285750"/>
            <a:ext cx="8003084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52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90A8A51-7C22-DD4D-AC1C-32FBBF103F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60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FCEBF72-C430-D746-BC66-389D0C9152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458" y="0"/>
            <a:ext cx="8003084" cy="30493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11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A118DA-14BF-3F46-AE25-94283E48DF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001542" cy="40633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25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A118DA-14BF-3F46-AE25-94283E48DF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B9B774-88EB-2244-941D-DB50BDDBF6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620736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8CEB640-8738-844F-9CEA-F54115D4B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0327" y="0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089DFB0-5802-A04C-8FBC-6B4294DC3E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00327" y="2620736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2D9E551-898F-B547-9190-AAE05BA6D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655" y="0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DE06661-FC47-A04A-8973-37B3CC9BD9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0655" y="2620736"/>
            <a:ext cx="2943346" cy="2522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589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A118DA-14BF-3F46-AE25-94283E48DF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458" y="1220349"/>
            <a:ext cx="2165572" cy="1964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8CEB640-8738-844F-9CEA-F54115D4B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89214" y="1220349"/>
            <a:ext cx="2165572" cy="1964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2D9E551-898F-B547-9190-AAE05BA6D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7970" y="1220349"/>
            <a:ext cx="2165572" cy="1964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801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03AD769-FC64-1343-B821-6DD90E2432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17716"/>
            <a:ext cx="3014696" cy="3159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090F277-844B-F34B-8B02-2DC7B196C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4652" y="1317716"/>
            <a:ext cx="3014696" cy="3159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F1F3293-2C9C-1342-8078-7044804121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04" y="1317716"/>
            <a:ext cx="3014696" cy="3159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20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03AD769-FC64-1343-B821-6DD90E2432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91961"/>
            <a:ext cx="9144000" cy="3159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4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7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407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169" indent="0">
              <a:buNone/>
              <a:defRPr sz="1125"/>
            </a:lvl2pPr>
            <a:lvl3pPr marL="514337" indent="0">
              <a:buNone/>
              <a:defRPr sz="1013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109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733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14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00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017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4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3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60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334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63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7">
            <a:extLst>
              <a:ext uri="{FF2B5EF4-FFF2-40B4-BE49-F238E27FC236}">
                <a16:creationId xmlns:a16="http://schemas.microsoft.com/office/drawing/2014/main" id="{2793D410-BB95-459F-B021-5431509A07E8}"/>
              </a:ext>
            </a:extLst>
          </p:cNvPr>
          <p:cNvSpPr/>
          <p:nvPr userDrawn="1"/>
        </p:nvSpPr>
        <p:spPr>
          <a:xfrm>
            <a:off x="2" y="1"/>
            <a:ext cx="9149573" cy="703385"/>
          </a:xfrm>
          <a:custGeom>
            <a:avLst/>
            <a:gdLst/>
            <a:ahLst/>
            <a:cxnLst/>
            <a:rect l="l" t="t" r="r" b="b"/>
            <a:pathLst>
              <a:path w="15846552" h="2699778">
                <a:moveTo>
                  <a:pt x="0" y="2699778"/>
                </a:moveTo>
                <a:lnTo>
                  <a:pt x="15846552" y="2699778"/>
                </a:lnTo>
                <a:lnTo>
                  <a:pt x="15846552" y="0"/>
                </a:lnTo>
                <a:lnTo>
                  <a:pt x="0" y="0"/>
                </a:lnTo>
                <a:lnTo>
                  <a:pt x="0" y="2699778"/>
                </a:lnTo>
                <a:close/>
              </a:path>
            </a:pathLst>
          </a:custGeom>
          <a:gradFill flip="none" rotWithShape="1">
            <a:gsLst>
              <a:gs pos="0">
                <a:srgbClr val="286989"/>
              </a:gs>
              <a:gs pos="46000">
                <a:srgbClr val="245D7A"/>
              </a:gs>
              <a:gs pos="100000">
                <a:srgbClr val="204E65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779" kern="0">
              <a:solidFill>
                <a:srgbClr val="6464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4413"/>
            <a:ext cx="91503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4453124F-3E3F-49A0-8FFA-463BAC6D5E9C}"/>
              </a:ext>
            </a:extLst>
          </p:cNvPr>
          <p:cNvSpPr/>
          <p:nvPr userDrawn="1"/>
        </p:nvSpPr>
        <p:spPr>
          <a:xfrm>
            <a:off x="7631113" y="4889500"/>
            <a:ext cx="0" cy="187325"/>
          </a:xfrm>
          <a:custGeom>
            <a:avLst/>
            <a:gdLst/>
            <a:ahLst/>
            <a:cxnLst/>
            <a:rect l="l" t="t" r="r" b="b"/>
            <a:pathLst>
              <a:path h="300659">
                <a:moveTo>
                  <a:pt x="0" y="0"/>
                </a:moveTo>
                <a:lnTo>
                  <a:pt x="0" y="300659"/>
                </a:lnTo>
              </a:path>
            </a:pathLst>
          </a:custGeom>
          <a:ln w="12700">
            <a:solidFill>
              <a:schemeClr val="bg1"/>
            </a:solidFill>
            <a:prstDash val="sysDash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779" kern="0">
              <a:solidFill>
                <a:srgbClr val="6464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F5CFC34-ADFC-4268-9AD5-27F987A3C036}"/>
              </a:ext>
            </a:extLst>
          </p:cNvPr>
          <p:cNvSpPr/>
          <p:nvPr userDrawn="1"/>
        </p:nvSpPr>
        <p:spPr>
          <a:xfrm>
            <a:off x="7885113" y="4889500"/>
            <a:ext cx="0" cy="187325"/>
          </a:xfrm>
          <a:custGeom>
            <a:avLst/>
            <a:gdLst/>
            <a:ahLst/>
            <a:cxnLst/>
            <a:rect l="l" t="t" r="r" b="b"/>
            <a:pathLst>
              <a:path h="300659">
                <a:moveTo>
                  <a:pt x="0" y="0"/>
                </a:moveTo>
                <a:lnTo>
                  <a:pt x="0" y="300659"/>
                </a:lnTo>
              </a:path>
            </a:pathLst>
          </a:custGeom>
          <a:ln w="12700">
            <a:solidFill>
              <a:schemeClr val="bg1"/>
            </a:solidFill>
            <a:prstDash val="sysDash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779" kern="0">
              <a:solidFill>
                <a:srgbClr val="6464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7631E-C13C-4413-8DAB-1E509C6B1FF3}"/>
              </a:ext>
            </a:extLst>
          </p:cNvPr>
          <p:cNvSpPr txBox="1"/>
          <p:nvPr userDrawn="1"/>
        </p:nvSpPr>
        <p:spPr>
          <a:xfrm>
            <a:off x="7653338" y="4937125"/>
            <a:ext cx="207962" cy="9207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defTabSz="582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82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82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82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82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/>
              <a:buNone/>
              <a:defRPr/>
            </a:pPr>
            <a:fld id="{88EA0EB9-33A1-4DCF-9947-CD20C23880CD}" type="slidenum">
              <a:rPr lang="en-GB" altLang="en-US" sz="394" kern="0">
                <a:solidFill>
                  <a:srgbClr val="FFFFFF"/>
                </a:solidFill>
                <a:latin typeface="EYInterstate Bold"/>
                <a:ea typeface="Arial"/>
                <a:cs typeface="Arial"/>
                <a:sym typeface="Arial"/>
              </a:rPr>
              <a:pPr algn="ctr" eaLnBrk="1" hangingPunct="1"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CA" altLang="en-US" sz="338" kern="0">
              <a:solidFill>
                <a:srgbClr val="FFFFFF"/>
              </a:solidFill>
              <a:latin typeface="EYInterstate Bold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3AB91-F55E-4ACE-B4C3-DD330A0F0303}"/>
              </a:ext>
            </a:extLst>
          </p:cNvPr>
          <p:cNvSpPr/>
          <p:nvPr userDrawn="1"/>
        </p:nvSpPr>
        <p:spPr>
          <a:xfrm>
            <a:off x="7910513" y="4879975"/>
            <a:ext cx="1227137" cy="20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346" i="1" kern="0">
              <a:solidFill>
                <a:srgbClr val="FFFFFF"/>
              </a:solidFill>
              <a:latin typeface="EYInterstate Light"/>
              <a:cs typeface="EYInterstate 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835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50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46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32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737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561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425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891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29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89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7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614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155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1057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455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20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423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66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0911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921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831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445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84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075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332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96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276600" y="1337310"/>
            <a:ext cx="5410200" cy="342900"/>
          </a:xfrm>
          <a:prstGeom prst="rect">
            <a:avLst/>
          </a:prstGeom>
        </p:spPr>
        <p:txBody>
          <a:bodyPr lIns="0" tIns="0" rIns="0" bIns="0" numCol="1" spcCol="228600"/>
          <a:lstStyle>
            <a:lvl1pPr marL="0" indent="0" algn="l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950" baseline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200" y="1337310"/>
            <a:ext cx="2587752" cy="26289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buNone/>
              <a:defRPr sz="135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3276600" y="1728216"/>
            <a:ext cx="5410200" cy="2729484"/>
          </a:xfrm>
          <a:prstGeom prst="rect">
            <a:avLst/>
          </a:prstGeom>
        </p:spPr>
        <p:txBody>
          <a:bodyPr lIns="0" tIns="0" rIns="0" bIns="0" numCol="1" spcCol="22860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lang="en-US" sz="180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45948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2550"/>
              </a:lnSpc>
              <a:defRPr sz="22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2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05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77F470-3699-4A2D-A441-E571691D458B}"/>
              </a:ext>
            </a:extLst>
          </p:cNvPr>
          <p:cNvSpPr txBox="1">
            <a:spLocks/>
          </p:cNvSpPr>
          <p:nvPr userDrawn="1"/>
        </p:nvSpPr>
        <p:spPr>
          <a:xfrm>
            <a:off x="8474075" y="4799013"/>
            <a:ext cx="481013" cy="273050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fld id="{4836A957-432D-4DCF-83B4-1FA9DC9AC649}" type="slidenum">
              <a:rPr lang="en-CA" sz="900" smtClean="0">
                <a:solidFill>
                  <a:srgbClr val="000000"/>
                </a:solidFill>
                <a:latin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CA" sz="90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99" y="599400"/>
            <a:ext cx="8510400" cy="4001400"/>
          </a:xfrm>
        </p:spPr>
        <p:txBody>
          <a:bodyPr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/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999" y="108000"/>
            <a:ext cx="8510400" cy="349412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199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916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97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068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59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256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8" y="121024"/>
            <a:ext cx="7886700" cy="994172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013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83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344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00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184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8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09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801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90005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3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4311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902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0160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698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70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7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5378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9837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286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115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9581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644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270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0964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515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20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1275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9808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762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51113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71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8654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6570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441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1715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911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00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989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542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2991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8346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5339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90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580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2030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64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614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46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ECFC404C-55FB-4809-9631-0BD499BE4B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B6B36AE5-EC7B-4849-A37E-4BDE3BC74B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pic>
        <p:nvPicPr>
          <p:cNvPr id="1028" name="Picture 12" descr="canada_2c [Converted]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382" r:id="rId12"/>
    <p:sldLayoutId id="214748441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2052" name="Date Placeholder 3">
            <a:extLst>
              <a:ext uri="{FF2B5EF4-FFF2-40B4-BE49-F238E27FC236}">
                <a16:creationId xmlns:a16="http://schemas.microsoft.com/office/drawing/2014/main" id="{230E9845-9E6E-437B-A361-1F777FD3DCD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3B41A7-8383-4C5F-92DD-BB47CFE5ACD5}" type="datetimeFigureOut">
              <a:rPr lang="en-CA" altLang="en-US"/>
              <a:pPr>
                <a:defRPr/>
              </a:pPr>
              <a:t>2026-02-11</a:t>
            </a:fld>
            <a:endParaRPr lang="en-CA" altLang="en-US"/>
          </a:p>
        </p:txBody>
      </p:sp>
      <p:sp>
        <p:nvSpPr>
          <p:cNvPr id="2053" name="Footer Placeholder 4">
            <a:extLst>
              <a:ext uri="{FF2B5EF4-FFF2-40B4-BE49-F238E27FC236}">
                <a16:creationId xmlns:a16="http://schemas.microsoft.com/office/drawing/2014/main" id="{D7FD7CD0-B4C8-4FE4-8E10-A53F1CDD8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2054" name="Slide Number Placeholder 5">
            <a:extLst>
              <a:ext uri="{FF2B5EF4-FFF2-40B4-BE49-F238E27FC236}">
                <a16:creationId xmlns:a16="http://schemas.microsoft.com/office/drawing/2014/main" id="{D3A1C8AE-4A2A-4296-AD76-EE849B8D0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D56F26A-2E16-406A-BC0C-3DFCE2A5AAD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266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282978EE-F3B2-4089-B3E8-A3FD2629FE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D5C0814D-8E48-4F0D-8685-A2AB5FA59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1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124" name="Picture 12" descr="canada_2c [Converted]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6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8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3" r:id="rId12"/>
    <p:sldLayoutId id="214748444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5pPr>
      <a:lvl6pPr marL="342814" algn="ctr" rtl="0" fontAlgn="base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6pPr>
      <a:lvl7pPr marL="685629" algn="ctr" rtl="0" fontAlgn="base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7pPr>
      <a:lvl8pPr marL="1028443" algn="ctr" rtl="0" fontAlgn="base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8pPr>
      <a:lvl9pPr marL="1371257" algn="ctr" rtl="0" fontAlgn="base">
        <a:spcBef>
          <a:spcPct val="0"/>
        </a:spcBef>
        <a:spcAft>
          <a:spcPct val="0"/>
        </a:spcAft>
        <a:defRPr sz="329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11" indent="-257111" algn="l" rtl="0" eaLnBrk="0" fontAlgn="base" hangingPunct="0">
        <a:spcBef>
          <a:spcPct val="20000"/>
        </a:spcBef>
        <a:spcAft>
          <a:spcPct val="0"/>
        </a:spcAft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57074" indent="-214259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6" indent="-171407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07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4" indent="-171407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1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1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8293537" y="4708881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C2130A1F-96FE-9345-9E91-FD9BE4197128}" type="slidenum">
              <a:rPr lang="en-US" sz="900" b="1" i="0" spc="0" smtClean="0">
                <a:solidFill>
                  <a:schemeClr val="tx2">
                    <a:lumMod val="65000"/>
                    <a:lumOff val="35000"/>
                  </a:schemeClr>
                </a:solidFill>
                <a:latin typeface="Poppins SemiBold" pitchFamily="2" charset="77"/>
                <a:cs typeface="Poppins SemiBold" pitchFamily="2" charset="77"/>
              </a:rPr>
              <a:pPr algn="r"/>
              <a:t>‹#›</a:t>
            </a:fld>
            <a:endParaRPr lang="en-US" sz="1050" b="1" i="0" spc="0">
              <a:solidFill>
                <a:schemeClr val="tx2">
                  <a:lumMod val="65000"/>
                  <a:lumOff val="35000"/>
                </a:schemeClr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531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</p:sldLayoutIdLst>
  <p:hf hdr="0" ftr="0" dt="0"/>
  <p:txStyles>
    <p:titleStyle>
      <a:lvl1pPr algn="l" defTabSz="685629" rtl="0" eaLnBrk="1" latinLnBrk="0" hangingPunct="1">
        <a:lnSpc>
          <a:spcPct val="90000"/>
        </a:lnSpc>
        <a:spcBef>
          <a:spcPct val="0"/>
        </a:spcBef>
        <a:buNone/>
        <a:defRPr sz="32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342814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685629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028443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371257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1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1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5AF0088A-81E0-474A-8FBD-BE465BE9FB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788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D2F5A929-03F6-4049-9874-801F0FC2ED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788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076" name="Picture 12" descr="canada_2c [Converted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6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5pPr>
      <a:lvl6pPr marL="257169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37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06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6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rtl="0" eaLnBrk="0" fontAlgn="base" hangingPunct="0">
        <a:spcBef>
          <a:spcPct val="20000"/>
        </a:spcBef>
        <a:spcAft>
          <a:spcPct val="0"/>
        </a:spcAft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rtl="0" eaLnBrk="0" fontAlgn="base" hangingPunct="0">
        <a:spcBef>
          <a:spcPct val="20000"/>
        </a:spcBef>
        <a:spcAft>
          <a:spcPct val="0"/>
        </a:spcAft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rtl="0" eaLnBrk="0" fontAlgn="base" hangingPunct="0">
        <a:spcBef>
          <a:spcPct val="20000"/>
        </a:spcBef>
        <a:spcAft>
          <a:spcPct val="0"/>
        </a:spcAft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37524CA4-CD15-4AB2-8DB9-1533188000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109B311E-22F6-41F1-9135-5925658F14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ea typeface="Arial"/>
              <a:cs typeface="Arial"/>
              <a:sym typeface="Arial"/>
            </a:endParaRPr>
          </a:p>
        </p:txBody>
      </p:sp>
      <p:pic>
        <p:nvPicPr>
          <p:cNvPr id="4100" name="Picture 12" descr="canada_2c [Converted]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282978EE-F3B2-4089-B3E8-A3FD2629FE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D5C0814D-8E48-4F0D-8685-A2AB5FA59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05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124" name="Picture 12" descr="canada_2c [Converted]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32" r:id="rId13"/>
    <p:sldLayoutId id="214748436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06103C43-FF4C-4E6F-A51F-D4EFAC199F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F8BC504A-56CE-4CAA-B397-7759135BCF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pic>
        <p:nvPicPr>
          <p:cNvPr id="6148" name="Picture 12" descr="canada_2c [Converted]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4757738"/>
            <a:ext cx="112236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59581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B84EC5D6-AE1F-4AEC-AA19-306AB4FE15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4EB5DA70-8900-45BD-A99A-EED5D8F6E4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pic>
        <p:nvPicPr>
          <p:cNvPr id="7172" name="Picture 12" descr="canada_2c [Converted]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>
            <a:extLst>
              <a:ext uri="{FF2B5EF4-FFF2-40B4-BE49-F238E27FC236}">
                <a16:creationId xmlns:a16="http://schemas.microsoft.com/office/drawing/2014/main" id="{7D842545-D760-4520-967D-427645EED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>
            <a:extLst>
              <a:ext uri="{FF2B5EF4-FFF2-40B4-BE49-F238E27FC236}">
                <a16:creationId xmlns:a16="http://schemas.microsoft.com/office/drawing/2014/main" id="{24D3E810-40D4-421A-98C4-D925C53B2C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pic>
        <p:nvPicPr>
          <p:cNvPr id="8196" name="Picture 12" descr="canada_2c [Converted]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56125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1" y="549275"/>
            <a:ext cx="2752725" cy="2159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sp>
        <p:nvSpPr>
          <p:cNvPr id="2051" name="Rectangle 8"/>
          <p:cNvSpPr>
            <a:spLocks noChangeArrowheads="1"/>
          </p:cNvSpPr>
          <p:nvPr userDrawn="1"/>
        </p:nvSpPr>
        <p:spPr bwMode="auto">
          <a:xfrm>
            <a:off x="903288" y="482600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CA" altLang="en-US" sz="1350" kern="0">
              <a:ea typeface="Arial"/>
              <a:cs typeface="Arial"/>
              <a:sym typeface="Arial"/>
            </a:endParaRPr>
          </a:p>
        </p:txBody>
      </p:sp>
      <p:pic>
        <p:nvPicPr>
          <p:cNvPr id="1028" name="Picture 12" descr="canada_2c [Converted]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4" y="4556126"/>
            <a:ext cx="11223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9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4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1" y="548880"/>
            <a:ext cx="2752725" cy="215503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CA" altLang="en-US" sz="1350"/>
          </a:p>
        </p:txBody>
      </p:sp>
      <p:sp>
        <p:nvSpPr>
          <p:cNvPr id="2051" name="Rectangle 8"/>
          <p:cNvSpPr>
            <a:spLocks noChangeArrowheads="1"/>
          </p:cNvSpPr>
          <p:nvPr userDrawn="1"/>
        </p:nvSpPr>
        <p:spPr bwMode="auto">
          <a:xfrm>
            <a:off x="903288" y="482204"/>
            <a:ext cx="2754312" cy="666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CA" altLang="en-US" sz="1350"/>
          </a:p>
        </p:txBody>
      </p:sp>
      <p:pic>
        <p:nvPicPr>
          <p:cNvPr id="2052" name="Picture 12" descr="canada_2c [Converted]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4" y="4556524"/>
            <a:ext cx="1122362" cy="20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 descr="signature_10pt_fr [Converted]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9" y="4462463"/>
            <a:ext cx="2460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0kWohbC6K4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youtu.be/G670cilb0A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rcmp-grc.gc.ca/en/access-information-and-privacy" TargetMode="External"/><Relationship Id="rId5" Type="http://schemas.openxmlformats.org/officeDocument/2006/relationships/hyperlink" Target="mailto:BWC_Consultations_CVC@rcmp-grc.gc.ca" TargetMode="External"/><Relationship Id="rId4" Type="http://schemas.openxmlformats.org/officeDocument/2006/relationships/hyperlink" Target="https://rcmp.ca/en/body-worn-cameras" TargetMode="External"/><Relationship Id="rId9" Type="http://schemas.openxmlformats.org/officeDocument/2006/relationships/hyperlink" Target="https://rcmp.ca/en/body-worn-cameras/survey-rcmps-use-body-worn-cameras-my-communit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G670cilb0A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1" descr="b&amp;b_bil_frfirst long[Converted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2824"/>
          <a:stretch>
            <a:fillRect/>
          </a:stretch>
        </p:blipFill>
        <p:spPr bwMode="auto">
          <a:xfrm>
            <a:off x="0" y="109223"/>
            <a:ext cx="6485335" cy="6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2356842"/>
            <a:ext cx="4500362" cy="42981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00">
              <a:buClrTx/>
              <a:defRPr/>
            </a:pPr>
            <a:r>
              <a:rPr lang="en-CA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BODY-WORN CAMERA </a:t>
            </a:r>
          </a:p>
          <a:p>
            <a:pPr defTabSz="685800">
              <a:buClrTx/>
              <a:defRPr/>
            </a:pPr>
            <a:endParaRPr lang="en-C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1EC2833B-1348-4667-839E-CE7D0BA8D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76" y="1417038"/>
            <a:ext cx="4224404" cy="2811575"/>
          </a:xfrm>
          <a:custGeom>
            <a:avLst/>
            <a:gdLst>
              <a:gd name="connsiteX0" fmla="*/ 5055207 w 10110652"/>
              <a:gd name="connsiteY0" fmla="*/ 0 h 9405255"/>
              <a:gd name="connsiteX1" fmla="*/ 5055404 w 10110652"/>
              <a:gd name="connsiteY1" fmla="*/ 0 h 9405255"/>
              <a:gd name="connsiteX2" fmla="*/ 5315473 w 10110652"/>
              <a:gd name="connsiteY2" fmla="*/ 6576 h 9405255"/>
              <a:gd name="connsiteX3" fmla="*/ 10110652 w 10110652"/>
              <a:gd name="connsiteY3" fmla="*/ 5055323 h 9405255"/>
              <a:gd name="connsiteX4" fmla="*/ 10110651 w 10110652"/>
              <a:gd name="connsiteY4" fmla="*/ 9405255 h 9405255"/>
              <a:gd name="connsiteX5" fmla="*/ 0 w 10110652"/>
              <a:gd name="connsiteY5" fmla="*/ 9405255 h 9405255"/>
              <a:gd name="connsiteX6" fmla="*/ 0 w 10110652"/>
              <a:gd name="connsiteY6" fmla="*/ 5055322 h 9405255"/>
              <a:gd name="connsiteX7" fmla="*/ 4795180 w 10110652"/>
              <a:gd name="connsiteY7" fmla="*/ 6575 h 940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0652" h="9405255">
                <a:moveTo>
                  <a:pt x="5055207" y="0"/>
                </a:moveTo>
                <a:lnTo>
                  <a:pt x="5055404" y="0"/>
                </a:lnTo>
                <a:lnTo>
                  <a:pt x="5315473" y="6576"/>
                </a:lnTo>
                <a:cubicBezTo>
                  <a:pt x="7986554" y="141973"/>
                  <a:pt x="10110652" y="2350594"/>
                  <a:pt x="10110652" y="5055323"/>
                </a:cubicBezTo>
                <a:lnTo>
                  <a:pt x="10110651" y="9405255"/>
                </a:lnTo>
                <a:lnTo>
                  <a:pt x="0" y="9405255"/>
                </a:lnTo>
                <a:lnTo>
                  <a:pt x="0" y="5055322"/>
                </a:lnTo>
                <a:cubicBezTo>
                  <a:pt x="0" y="2350593"/>
                  <a:pt x="2124099" y="141972"/>
                  <a:pt x="4795180" y="65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116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8520-5642-496F-A095-620EC45D36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25" y="0"/>
            <a:ext cx="8521700" cy="8763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CA" sz="2400"/>
              <a:t>Accessing 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270D57-BD67-462C-A2A9-FF7D0CD4843D}"/>
              </a:ext>
            </a:extLst>
          </p:cNvPr>
          <p:cNvSpPr/>
          <p:nvPr/>
        </p:nvSpPr>
        <p:spPr>
          <a:xfrm>
            <a:off x="263764" y="807159"/>
            <a:ext cx="81402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914377" eaLnBrk="1" fontAlgn="t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CA">
                <a:solidFill>
                  <a:schemeClr val="dk1"/>
                </a:solidFill>
              </a:rPr>
              <a:t>Through existing ATIP processes, members of the public may request a BWV in which they are captured. In this case, the personal information of others will be redacted.</a:t>
            </a:r>
          </a:p>
          <a:p>
            <a:pPr lvl="0" defTabSz="914377" eaLnBrk="1" fontAlgn="t" hangingPunct="1">
              <a:spcBef>
                <a:spcPts val="0"/>
              </a:spcBef>
              <a:spcAft>
                <a:spcPts val="300"/>
              </a:spcAft>
              <a:defRPr/>
            </a:pPr>
            <a:endParaRPr lang="en-CA">
              <a:solidFill>
                <a:schemeClr val="dk1"/>
              </a:solidFill>
            </a:endParaRPr>
          </a:p>
          <a:p>
            <a:pPr marL="171450" lvl="0" indent="-171450" defTabSz="914377" eaLnBrk="1" fontAlgn="t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CA">
                <a:solidFill>
                  <a:schemeClr val="dk1"/>
                </a:solidFill>
              </a:rPr>
              <a:t>The RCMP developed a process to guide Divisions in using BWV to facilitate the early resolution of a service issue where privacy can be mitigated.</a:t>
            </a:r>
          </a:p>
          <a:p>
            <a:pPr marL="171450" lvl="0" indent="-171450" defTabSz="914377" eaLnBrk="1" fontAlgn="t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CA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Footage disclosure to the public would be made on an “exceptional” and case-by-case and could occur when the public interest </a:t>
            </a:r>
            <a:r>
              <a:rPr lang="en-CA" b="1"/>
              <a:t>clearly</a:t>
            </a:r>
            <a:r>
              <a:rPr lang="en-CA"/>
              <a:t> outweighs the invasion of privacy of an individual. </a:t>
            </a:r>
          </a:p>
          <a:p>
            <a:r>
              <a:rPr lang="en-CA"/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/>
              <a:t>In consideration of a decision to disclose in the public interest, the following factors must be considered: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Expectations of the individual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Sensitivity of the information contained in the video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Probability of adverse consequences to an investigation or court proceedings as well as personal or physical injury or damage to the reputation of individuals or others.</a:t>
            </a:r>
          </a:p>
          <a:p>
            <a:pPr marL="171450" indent="-171450" defTabSz="914377" eaLnBrk="1" fontAlgn="t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CA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7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E2910-C482-4E44-8EB5-5F2955DFF7A5}"/>
              </a:ext>
            </a:extLst>
          </p:cNvPr>
          <p:cNvSpPr txBox="1"/>
          <p:nvPr/>
        </p:nvSpPr>
        <p:spPr>
          <a:xfrm>
            <a:off x="186673" y="1057682"/>
            <a:ext cx="54200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tx1"/>
                </a:solidFill>
              </a:rPr>
              <a:t>Through survey feedback and stakeholder meetings, the RCMP heard concerns about:  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Camera use and need for policy compliance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Privacy protection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Access &amp; disclosure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Sensitivity when addressing gender-based violence issues (trauma-informed response)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Bandwidth in remote locations</a:t>
            </a:r>
          </a:p>
          <a:p>
            <a:pPr marL="285750" indent="-285750">
              <a:buFontTx/>
              <a:buChar char="-"/>
            </a:pPr>
            <a:r>
              <a:rPr lang="en-CA">
                <a:solidFill>
                  <a:schemeClr val="tx1"/>
                </a:solidFill>
              </a:rPr>
              <a:t>Cost versus benefit</a:t>
            </a:r>
          </a:p>
          <a:p>
            <a:pPr marL="285750" indent="-285750">
              <a:buFontTx/>
              <a:buChar char="-"/>
            </a:pPr>
            <a:endParaRPr lang="en-CA">
              <a:solidFill>
                <a:schemeClr val="tx1"/>
              </a:solidFill>
            </a:endParaRPr>
          </a:p>
          <a:p>
            <a:endParaRPr lang="en-CA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12B3D1B-A585-4A7F-8214-81BA2C18FD05}"/>
              </a:ext>
            </a:extLst>
          </p:cNvPr>
          <p:cNvSpPr txBox="1">
            <a:spLocks/>
          </p:cNvSpPr>
          <p:nvPr/>
        </p:nvSpPr>
        <p:spPr>
          <a:xfrm>
            <a:off x="0" y="58691"/>
            <a:ext cx="8520600" cy="87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r>
              <a:rPr lang="en-CA" sz="2000" kern="0"/>
              <a:t>Feedback: </a:t>
            </a:r>
            <a:r>
              <a:rPr lang="en-CA" sz="2000" kern="0">
                <a:solidFill>
                  <a:schemeClr val="tx1"/>
                </a:solidFill>
              </a:rPr>
              <a:t>What We Heard</a:t>
            </a:r>
          </a:p>
        </p:txBody>
      </p:sp>
      <p:sp>
        <p:nvSpPr>
          <p:cNvPr id="3" name="AutoShape 2" descr="Free photo: Group of People - Adult, Facial expression, Friendship ...">
            <a:extLst>
              <a:ext uri="{FF2B5EF4-FFF2-40B4-BE49-F238E27FC236}">
                <a16:creationId xmlns:a16="http://schemas.microsoft.com/office/drawing/2014/main" id="{DFB15E18-D171-4B08-821A-219B0A526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9F9C7D-7636-463D-9987-327012E6CF21}"/>
              </a:ext>
            </a:extLst>
          </p:cNvPr>
          <p:cNvSpPr/>
          <p:nvPr/>
        </p:nvSpPr>
        <p:spPr>
          <a:xfrm>
            <a:off x="186673" y="3258898"/>
            <a:ext cx="5265975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</a:pPr>
            <a:r>
              <a:rPr lang="en-CA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Input has been reflected, where possible, in our policy and in our implementation approach</a:t>
            </a:r>
            <a:r>
              <a:rPr lang="en-CA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</a:p>
          <a:p>
            <a:pPr>
              <a:spcAft>
                <a:spcPts val="0"/>
              </a:spcAft>
            </a:pPr>
            <a:endParaRPr lang="en-CA">
              <a:solidFill>
                <a:srgbClr val="002060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CF30F6-24E8-4D15-91C6-A9990E82371A}"/>
              </a:ext>
            </a:extLst>
          </p:cNvPr>
          <p:cNvGrpSpPr/>
          <p:nvPr/>
        </p:nvGrpSpPr>
        <p:grpSpPr>
          <a:xfrm>
            <a:off x="5883086" y="581236"/>
            <a:ext cx="3096000" cy="3348000"/>
            <a:chOff x="6273815" y="934090"/>
            <a:chExt cx="2579877" cy="2746342"/>
          </a:xfrm>
        </p:grpSpPr>
        <p:sp>
          <p:nvSpPr>
            <p:cNvPr id="14" name="Picture Placeholder 23">
              <a:extLst>
                <a:ext uri="{FF2B5EF4-FFF2-40B4-BE49-F238E27FC236}">
                  <a16:creationId xmlns:a16="http://schemas.microsoft.com/office/drawing/2014/main" id="{57868521-7A52-4BF1-9B52-4CF3095AE144}"/>
                </a:ext>
              </a:extLst>
            </p:cNvPr>
            <p:cNvSpPr txBox="1">
              <a:spLocks/>
            </p:cNvSpPr>
            <p:nvPr/>
          </p:nvSpPr>
          <p:spPr>
            <a:xfrm>
              <a:off x="6273815" y="934090"/>
              <a:ext cx="2579877" cy="2746342"/>
            </a:xfrm>
            <a:custGeom>
              <a:avLst/>
              <a:gdLst>
                <a:gd name="connsiteX0" fmla="*/ 7547600 w 8946656"/>
                <a:gd name="connsiteY0" fmla="*/ 1142 h 7060407"/>
                <a:gd name="connsiteX1" fmla="*/ 7647236 w 8946656"/>
                <a:gd name="connsiteY1" fmla="*/ 89174 h 7060407"/>
                <a:gd name="connsiteX2" fmla="*/ 8942528 w 8946656"/>
                <a:gd name="connsiteY2" fmla="*/ 4923269 h 7060407"/>
                <a:gd name="connsiteX3" fmla="*/ 8857483 w 8946656"/>
                <a:gd name="connsiteY3" fmla="*/ 5070572 h 7060407"/>
                <a:gd name="connsiteX4" fmla="*/ 1446723 w 8946656"/>
                <a:gd name="connsiteY4" fmla="*/ 7056279 h 7060407"/>
                <a:gd name="connsiteX5" fmla="*/ 1299420 w 8946656"/>
                <a:gd name="connsiteY5" fmla="*/ 6971234 h 7060407"/>
                <a:gd name="connsiteX6" fmla="*/ 4128 w 8946656"/>
                <a:gd name="connsiteY6" fmla="*/ 2137139 h 7060407"/>
                <a:gd name="connsiteX7" fmla="*/ 89173 w 8946656"/>
                <a:gd name="connsiteY7" fmla="*/ 1989836 h 7060407"/>
                <a:gd name="connsiteX8" fmla="*/ 7499934 w 8946656"/>
                <a:gd name="connsiteY8" fmla="*/ 4129 h 7060407"/>
                <a:gd name="connsiteX9" fmla="*/ 7547600 w 8946656"/>
                <a:gd name="connsiteY9" fmla="*/ 1142 h 70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6656" h="7060407">
                  <a:moveTo>
                    <a:pt x="7547600" y="1142"/>
                  </a:moveTo>
                  <a:cubicBezTo>
                    <a:pt x="7594022" y="7606"/>
                    <a:pt x="7634342" y="41054"/>
                    <a:pt x="7647236" y="89174"/>
                  </a:cubicBezTo>
                  <a:lnTo>
                    <a:pt x="8942528" y="4923269"/>
                  </a:lnTo>
                  <a:cubicBezTo>
                    <a:pt x="8959720" y="4987430"/>
                    <a:pt x="8921644" y="5053380"/>
                    <a:pt x="8857483" y="5070572"/>
                  </a:cubicBezTo>
                  <a:lnTo>
                    <a:pt x="1446723" y="7056279"/>
                  </a:lnTo>
                  <a:cubicBezTo>
                    <a:pt x="1382562" y="7073471"/>
                    <a:pt x="1316612" y="7035395"/>
                    <a:pt x="1299420" y="6971234"/>
                  </a:cubicBezTo>
                  <a:lnTo>
                    <a:pt x="4128" y="2137139"/>
                  </a:lnTo>
                  <a:cubicBezTo>
                    <a:pt x="-13064" y="2072978"/>
                    <a:pt x="25013" y="2007028"/>
                    <a:pt x="89173" y="1989836"/>
                  </a:cubicBezTo>
                  <a:lnTo>
                    <a:pt x="7499934" y="4129"/>
                  </a:lnTo>
                  <a:cubicBezTo>
                    <a:pt x="7515974" y="-169"/>
                    <a:pt x="7532126" y="-1013"/>
                    <a:pt x="7547600" y="1142"/>
                  </a:cubicBez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>
              <a:solidFill>
                <a:srgbClr val="FEAA44"/>
              </a:solidFill>
            </a:ln>
            <a:effectLst/>
          </p:spPr>
          <p:txBody>
            <a:bodyPr/>
            <a:lstStyle/>
            <a:p>
              <a:endParaRPr lang="en-CA"/>
            </a:p>
          </p:txBody>
        </p:sp>
        <p:pic>
          <p:nvPicPr>
            <p:cNvPr id="15" name="Picture Placeholder 14">
              <a:extLst>
                <a:ext uri="{FF2B5EF4-FFF2-40B4-BE49-F238E27FC236}">
                  <a16:creationId xmlns:a16="http://schemas.microsoft.com/office/drawing/2014/main" id="{E84E2909-E5CE-457C-83B2-CADFEC5EF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2974"/>
            <a:stretch/>
          </p:blipFill>
          <p:spPr>
            <a:xfrm>
              <a:off x="6491061" y="1130214"/>
              <a:ext cx="2145384" cy="2451530"/>
            </a:xfrm>
            <a:custGeom>
              <a:avLst/>
              <a:gdLst>
                <a:gd name="connsiteX0" fmla="*/ 7547600 w 8946656"/>
                <a:gd name="connsiteY0" fmla="*/ 1142 h 7060407"/>
                <a:gd name="connsiteX1" fmla="*/ 7647236 w 8946656"/>
                <a:gd name="connsiteY1" fmla="*/ 89174 h 7060407"/>
                <a:gd name="connsiteX2" fmla="*/ 8942528 w 8946656"/>
                <a:gd name="connsiteY2" fmla="*/ 4923269 h 7060407"/>
                <a:gd name="connsiteX3" fmla="*/ 8857483 w 8946656"/>
                <a:gd name="connsiteY3" fmla="*/ 5070572 h 7060407"/>
                <a:gd name="connsiteX4" fmla="*/ 1446723 w 8946656"/>
                <a:gd name="connsiteY4" fmla="*/ 7056279 h 7060407"/>
                <a:gd name="connsiteX5" fmla="*/ 1299420 w 8946656"/>
                <a:gd name="connsiteY5" fmla="*/ 6971234 h 7060407"/>
                <a:gd name="connsiteX6" fmla="*/ 4128 w 8946656"/>
                <a:gd name="connsiteY6" fmla="*/ 2137139 h 7060407"/>
                <a:gd name="connsiteX7" fmla="*/ 89173 w 8946656"/>
                <a:gd name="connsiteY7" fmla="*/ 1989836 h 7060407"/>
                <a:gd name="connsiteX8" fmla="*/ 7499934 w 8946656"/>
                <a:gd name="connsiteY8" fmla="*/ 4129 h 7060407"/>
                <a:gd name="connsiteX9" fmla="*/ 7547600 w 8946656"/>
                <a:gd name="connsiteY9" fmla="*/ 1142 h 706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6656" h="7060407">
                  <a:moveTo>
                    <a:pt x="7547600" y="1142"/>
                  </a:moveTo>
                  <a:cubicBezTo>
                    <a:pt x="7594022" y="7606"/>
                    <a:pt x="7634342" y="41054"/>
                    <a:pt x="7647236" y="89174"/>
                  </a:cubicBezTo>
                  <a:lnTo>
                    <a:pt x="8942528" y="4923269"/>
                  </a:lnTo>
                  <a:cubicBezTo>
                    <a:pt x="8959720" y="4987430"/>
                    <a:pt x="8921644" y="5053380"/>
                    <a:pt x="8857483" y="5070572"/>
                  </a:cubicBezTo>
                  <a:lnTo>
                    <a:pt x="1446723" y="7056279"/>
                  </a:lnTo>
                  <a:cubicBezTo>
                    <a:pt x="1382562" y="7073471"/>
                    <a:pt x="1316612" y="7035395"/>
                    <a:pt x="1299420" y="6971234"/>
                  </a:cubicBezTo>
                  <a:lnTo>
                    <a:pt x="4128" y="2137139"/>
                  </a:lnTo>
                  <a:cubicBezTo>
                    <a:pt x="-13064" y="2072978"/>
                    <a:pt x="25013" y="2007028"/>
                    <a:pt x="89173" y="1989836"/>
                  </a:cubicBezTo>
                  <a:lnTo>
                    <a:pt x="7499934" y="4129"/>
                  </a:lnTo>
                  <a:cubicBezTo>
                    <a:pt x="7515974" y="-169"/>
                    <a:pt x="7532126" y="-1013"/>
                    <a:pt x="7547600" y="1142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69691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A252FFE-9C3F-C447-8606-47F504AF237E}"/>
              </a:ext>
            </a:extLst>
          </p:cNvPr>
          <p:cNvSpPr txBox="1">
            <a:spLocks/>
          </p:cNvSpPr>
          <p:nvPr/>
        </p:nvSpPr>
        <p:spPr>
          <a:xfrm>
            <a:off x="4706415" y="0"/>
            <a:ext cx="4436395" cy="5143500"/>
          </a:xfrm>
          <a:custGeom>
            <a:avLst/>
            <a:gdLst>
              <a:gd name="connsiteX0" fmla="*/ 5321959 w 11830387"/>
              <a:gd name="connsiteY0" fmla="*/ 0 h 13716000"/>
              <a:gd name="connsiteX1" fmla="*/ 10134157 w 11830387"/>
              <a:gd name="connsiteY1" fmla="*/ 0 h 13716000"/>
              <a:gd name="connsiteX2" fmla="*/ 10396559 w 11830387"/>
              <a:gd name="connsiteY2" fmla="*/ 168359 h 13716000"/>
              <a:gd name="connsiteX3" fmla="*/ 11531157 w 11830387"/>
              <a:gd name="connsiteY3" fmla="*/ 966381 h 13716000"/>
              <a:gd name="connsiteX4" fmla="*/ 11830387 w 11830387"/>
              <a:gd name="connsiteY4" fmla="*/ 1194224 h 13716000"/>
              <a:gd name="connsiteX5" fmla="*/ 11830387 w 11830387"/>
              <a:gd name="connsiteY5" fmla="*/ 12598508 h 13716000"/>
              <a:gd name="connsiteX6" fmla="*/ 11324779 w 11830387"/>
              <a:gd name="connsiteY6" fmla="*/ 12858531 h 13716000"/>
              <a:gd name="connsiteX7" fmla="*/ 9710297 w 11830387"/>
              <a:gd name="connsiteY7" fmla="*/ 13633335 h 13716000"/>
              <a:gd name="connsiteX8" fmla="*/ 9526255 w 11830387"/>
              <a:gd name="connsiteY8" fmla="*/ 13716000 h 13716000"/>
              <a:gd name="connsiteX9" fmla="*/ 459933 w 11830387"/>
              <a:gd name="connsiteY9" fmla="*/ 13716000 h 13716000"/>
              <a:gd name="connsiteX10" fmla="*/ 340193 w 11830387"/>
              <a:gd name="connsiteY10" fmla="*/ 13368195 h 13716000"/>
              <a:gd name="connsiteX11" fmla="*/ 27245 w 11830387"/>
              <a:gd name="connsiteY11" fmla="*/ 11832518 h 13716000"/>
              <a:gd name="connsiteX12" fmla="*/ 2521906 w 11830387"/>
              <a:gd name="connsiteY12" fmla="*/ 3780150 h 13716000"/>
              <a:gd name="connsiteX13" fmla="*/ 5174185 w 11830387"/>
              <a:gd name="connsiteY13" fmla="*/ 14114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30387" h="13716000">
                <a:moveTo>
                  <a:pt x="5321959" y="0"/>
                </a:moveTo>
                <a:lnTo>
                  <a:pt x="10134157" y="0"/>
                </a:lnTo>
                <a:lnTo>
                  <a:pt x="10396559" y="168359"/>
                </a:lnTo>
                <a:cubicBezTo>
                  <a:pt x="10761005" y="408017"/>
                  <a:pt x="11142653" y="676204"/>
                  <a:pt x="11531157" y="966381"/>
                </a:cubicBezTo>
                <a:lnTo>
                  <a:pt x="11830387" y="1194224"/>
                </a:lnTo>
                <a:lnTo>
                  <a:pt x="11830387" y="12598508"/>
                </a:lnTo>
                <a:lnTo>
                  <a:pt x="11324779" y="12858531"/>
                </a:lnTo>
                <a:cubicBezTo>
                  <a:pt x="10791681" y="13127768"/>
                  <a:pt x="10249231" y="13387339"/>
                  <a:pt x="9710297" y="13633335"/>
                </a:cubicBezTo>
                <a:lnTo>
                  <a:pt x="9526255" y="13716000"/>
                </a:lnTo>
                <a:lnTo>
                  <a:pt x="459933" y="13716000"/>
                </a:lnTo>
                <a:lnTo>
                  <a:pt x="340193" y="13368195"/>
                </a:lnTo>
                <a:cubicBezTo>
                  <a:pt x="183703" y="12861851"/>
                  <a:pt x="86721" y="12331188"/>
                  <a:pt x="27245" y="11832518"/>
                </a:cubicBezTo>
                <a:cubicBezTo>
                  <a:pt x="-210657" y="9837837"/>
                  <a:pt x="1150145" y="5912272"/>
                  <a:pt x="2521906" y="3780150"/>
                </a:cubicBezTo>
                <a:cubicBezTo>
                  <a:pt x="3250654" y="2647459"/>
                  <a:pt x="4138015" y="1166879"/>
                  <a:pt x="5174185" y="141147"/>
                </a:cubicBezTo>
                <a:close/>
              </a:path>
            </a:pathLst>
          </a:custGeom>
          <a:solidFill>
            <a:srgbClr val="F18701"/>
          </a:solidFill>
          <a:ln>
            <a:noFill/>
          </a:ln>
          <a:effectLst>
            <a:outerShdw blurRad="571500" dist="381000" dir="5400000" sx="101000" sy="101000" algn="tl" rotWithShape="0">
              <a:schemeClr val="tx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41B124B-14E9-A24C-8246-44F2BDD84000}"/>
              </a:ext>
            </a:extLst>
          </p:cNvPr>
          <p:cNvSpPr txBox="1">
            <a:spLocks/>
          </p:cNvSpPr>
          <p:nvPr/>
        </p:nvSpPr>
        <p:spPr>
          <a:xfrm>
            <a:off x="4706414" y="0"/>
            <a:ext cx="4436395" cy="5143500"/>
          </a:xfrm>
          <a:custGeom>
            <a:avLst/>
            <a:gdLst>
              <a:gd name="connsiteX0" fmla="*/ 5321959 w 11830387"/>
              <a:gd name="connsiteY0" fmla="*/ 0 h 13716000"/>
              <a:gd name="connsiteX1" fmla="*/ 10134157 w 11830387"/>
              <a:gd name="connsiteY1" fmla="*/ 0 h 13716000"/>
              <a:gd name="connsiteX2" fmla="*/ 10396559 w 11830387"/>
              <a:gd name="connsiteY2" fmla="*/ 168359 h 13716000"/>
              <a:gd name="connsiteX3" fmla="*/ 11531157 w 11830387"/>
              <a:gd name="connsiteY3" fmla="*/ 966381 h 13716000"/>
              <a:gd name="connsiteX4" fmla="*/ 11830387 w 11830387"/>
              <a:gd name="connsiteY4" fmla="*/ 1194224 h 13716000"/>
              <a:gd name="connsiteX5" fmla="*/ 11830387 w 11830387"/>
              <a:gd name="connsiteY5" fmla="*/ 12598508 h 13716000"/>
              <a:gd name="connsiteX6" fmla="*/ 11324779 w 11830387"/>
              <a:gd name="connsiteY6" fmla="*/ 12858531 h 13716000"/>
              <a:gd name="connsiteX7" fmla="*/ 9710297 w 11830387"/>
              <a:gd name="connsiteY7" fmla="*/ 13633335 h 13716000"/>
              <a:gd name="connsiteX8" fmla="*/ 9526255 w 11830387"/>
              <a:gd name="connsiteY8" fmla="*/ 13716000 h 13716000"/>
              <a:gd name="connsiteX9" fmla="*/ 459933 w 11830387"/>
              <a:gd name="connsiteY9" fmla="*/ 13716000 h 13716000"/>
              <a:gd name="connsiteX10" fmla="*/ 340193 w 11830387"/>
              <a:gd name="connsiteY10" fmla="*/ 13368195 h 13716000"/>
              <a:gd name="connsiteX11" fmla="*/ 27245 w 11830387"/>
              <a:gd name="connsiteY11" fmla="*/ 11832518 h 13716000"/>
              <a:gd name="connsiteX12" fmla="*/ 2521906 w 11830387"/>
              <a:gd name="connsiteY12" fmla="*/ 3780150 h 13716000"/>
              <a:gd name="connsiteX13" fmla="*/ 5174185 w 11830387"/>
              <a:gd name="connsiteY13" fmla="*/ 14114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30387" h="13716000">
                <a:moveTo>
                  <a:pt x="5321959" y="0"/>
                </a:moveTo>
                <a:lnTo>
                  <a:pt x="10134157" y="0"/>
                </a:lnTo>
                <a:lnTo>
                  <a:pt x="10396559" y="168359"/>
                </a:lnTo>
                <a:cubicBezTo>
                  <a:pt x="10761005" y="408017"/>
                  <a:pt x="11142653" y="676204"/>
                  <a:pt x="11531157" y="966381"/>
                </a:cubicBezTo>
                <a:lnTo>
                  <a:pt x="11830387" y="1194224"/>
                </a:lnTo>
                <a:lnTo>
                  <a:pt x="11830387" y="12598508"/>
                </a:lnTo>
                <a:lnTo>
                  <a:pt x="11324779" y="12858531"/>
                </a:lnTo>
                <a:cubicBezTo>
                  <a:pt x="10791681" y="13127768"/>
                  <a:pt x="10249231" y="13387339"/>
                  <a:pt x="9710297" y="13633335"/>
                </a:cubicBezTo>
                <a:lnTo>
                  <a:pt x="9526255" y="13716000"/>
                </a:lnTo>
                <a:lnTo>
                  <a:pt x="459933" y="13716000"/>
                </a:lnTo>
                <a:lnTo>
                  <a:pt x="340193" y="13368195"/>
                </a:lnTo>
                <a:cubicBezTo>
                  <a:pt x="183703" y="12861851"/>
                  <a:pt x="86721" y="12331188"/>
                  <a:pt x="27245" y="11832518"/>
                </a:cubicBezTo>
                <a:cubicBezTo>
                  <a:pt x="-210657" y="9837837"/>
                  <a:pt x="1150145" y="5912272"/>
                  <a:pt x="2521906" y="3780150"/>
                </a:cubicBezTo>
                <a:cubicBezTo>
                  <a:pt x="3250654" y="2647459"/>
                  <a:pt x="4138015" y="1166879"/>
                  <a:pt x="5174185" y="141147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/>
          <a:lstStyle/>
          <a:p>
            <a:endParaRPr lang="en-CA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47C9151-BA4C-4F41-A6A4-4581C84EBD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293" r="21293"/>
          <a:stretch>
            <a:fillRect/>
          </a:stretch>
        </p:blipFill>
        <p:spPr/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6FE208-86B5-47F4-92B2-ED669B8112DB}"/>
              </a:ext>
            </a:extLst>
          </p:cNvPr>
          <p:cNvSpPr txBox="1">
            <a:spLocks/>
          </p:cNvSpPr>
          <p:nvPr/>
        </p:nvSpPr>
        <p:spPr>
          <a:xfrm>
            <a:off x="0" y="58691"/>
            <a:ext cx="8520600" cy="87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r>
              <a:rPr lang="en-CA" sz="2000" kern="0"/>
              <a:t>Feedback: What We Heard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8B37D-E8F5-47B4-B255-064684FEC09A}"/>
              </a:ext>
            </a:extLst>
          </p:cNvPr>
          <p:cNvSpPr/>
          <p:nvPr/>
        </p:nvSpPr>
        <p:spPr>
          <a:xfrm>
            <a:off x="145032" y="992782"/>
            <a:ext cx="481346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CA" dirty="0">
                <a:ea typeface="Calibri" panose="020F0502020204030204" pitchFamily="34" charset="0"/>
              </a:rPr>
              <a:t>Community survey responses indicate that respondents perceive that BWCs will:</a:t>
            </a:r>
          </a:p>
          <a:p>
            <a:pPr>
              <a:spcAft>
                <a:spcPts val="0"/>
              </a:spcAft>
            </a:pPr>
            <a:endParaRPr lang="en-CA" dirty="0"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  <a:ea typeface="Calibri" panose="020F0502020204030204" pitchFamily="34" charset="0"/>
              </a:rPr>
              <a:t>Help RCMP officers be more transparent (91.5%)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  <a:ea typeface="Calibri" panose="020F0502020204030204" pitchFamily="34" charset="0"/>
              </a:rPr>
              <a:t>Help increase RCMP officers’ accountability (91.2%)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  <a:ea typeface="Calibri" panose="020F0502020204030204" pitchFamily="34" charset="0"/>
              </a:rPr>
              <a:t>Increase trust in RCMP officers (84.3%)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</a:rPr>
              <a:t>Make them feel safer when interacting with RCMP officers (78.9%)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</a:rPr>
              <a:t>Increase public safety (78.6%)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300" b="1" dirty="0">
                <a:solidFill>
                  <a:schemeClr val="tx1"/>
                </a:solidFill>
                <a:ea typeface="Calibri" panose="020F0502020204030204" pitchFamily="34" charset="0"/>
              </a:rPr>
              <a:t>Im</a:t>
            </a:r>
            <a:r>
              <a:rPr lang="en-CA" sz="1300" b="1" dirty="0">
                <a:solidFill>
                  <a:schemeClr val="tx1"/>
                </a:solidFill>
              </a:rPr>
              <a:t>prove the relationship between RCMP officers and their community (79.2%)</a:t>
            </a:r>
            <a:endParaRPr lang="en-CA" sz="13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CA" b="1" dirty="0">
              <a:solidFill>
                <a:srgbClr val="3C348B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746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4579B6B-3429-444F-9F17-EC0DFC099F83}"/>
              </a:ext>
            </a:extLst>
          </p:cNvPr>
          <p:cNvSpPr/>
          <p:nvPr/>
        </p:nvSpPr>
        <p:spPr>
          <a:xfrm>
            <a:off x="168240" y="856481"/>
            <a:ext cx="2495422" cy="707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72946D82-CF64-4A43-8BA5-C5902CCDC672}"/>
              </a:ext>
            </a:extLst>
          </p:cNvPr>
          <p:cNvSpPr txBox="1">
            <a:spLocks/>
          </p:cNvSpPr>
          <p:nvPr/>
        </p:nvSpPr>
        <p:spPr>
          <a:xfrm>
            <a:off x="168240" y="1515436"/>
            <a:ext cx="3354996" cy="2647653"/>
          </a:xfrm>
          <a:custGeom>
            <a:avLst/>
            <a:gdLst>
              <a:gd name="connsiteX0" fmla="*/ 7547600 w 8946656"/>
              <a:gd name="connsiteY0" fmla="*/ 1142 h 7060407"/>
              <a:gd name="connsiteX1" fmla="*/ 7647236 w 8946656"/>
              <a:gd name="connsiteY1" fmla="*/ 89174 h 7060407"/>
              <a:gd name="connsiteX2" fmla="*/ 8942528 w 8946656"/>
              <a:gd name="connsiteY2" fmla="*/ 4923269 h 7060407"/>
              <a:gd name="connsiteX3" fmla="*/ 8857483 w 8946656"/>
              <a:gd name="connsiteY3" fmla="*/ 5070572 h 7060407"/>
              <a:gd name="connsiteX4" fmla="*/ 1446723 w 8946656"/>
              <a:gd name="connsiteY4" fmla="*/ 7056279 h 7060407"/>
              <a:gd name="connsiteX5" fmla="*/ 1299420 w 8946656"/>
              <a:gd name="connsiteY5" fmla="*/ 6971234 h 7060407"/>
              <a:gd name="connsiteX6" fmla="*/ 4128 w 8946656"/>
              <a:gd name="connsiteY6" fmla="*/ 2137139 h 7060407"/>
              <a:gd name="connsiteX7" fmla="*/ 89173 w 8946656"/>
              <a:gd name="connsiteY7" fmla="*/ 1989836 h 7060407"/>
              <a:gd name="connsiteX8" fmla="*/ 7499934 w 8946656"/>
              <a:gd name="connsiteY8" fmla="*/ 4129 h 7060407"/>
              <a:gd name="connsiteX9" fmla="*/ 7547600 w 8946656"/>
              <a:gd name="connsiteY9" fmla="*/ 1142 h 706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46656" h="7060407">
                <a:moveTo>
                  <a:pt x="7547600" y="1142"/>
                </a:moveTo>
                <a:cubicBezTo>
                  <a:pt x="7594022" y="7606"/>
                  <a:pt x="7634342" y="41054"/>
                  <a:pt x="7647236" y="89174"/>
                </a:cubicBezTo>
                <a:lnTo>
                  <a:pt x="8942528" y="4923269"/>
                </a:lnTo>
                <a:cubicBezTo>
                  <a:pt x="8959720" y="4987430"/>
                  <a:pt x="8921644" y="5053380"/>
                  <a:pt x="8857483" y="5070572"/>
                </a:cubicBezTo>
                <a:lnTo>
                  <a:pt x="1446723" y="7056279"/>
                </a:lnTo>
                <a:cubicBezTo>
                  <a:pt x="1382562" y="7073471"/>
                  <a:pt x="1316612" y="7035395"/>
                  <a:pt x="1299420" y="6971234"/>
                </a:cubicBezTo>
                <a:lnTo>
                  <a:pt x="4128" y="2137139"/>
                </a:lnTo>
                <a:cubicBezTo>
                  <a:pt x="-13064" y="2072978"/>
                  <a:pt x="25013" y="2007028"/>
                  <a:pt x="89173" y="1989836"/>
                </a:cubicBezTo>
                <a:lnTo>
                  <a:pt x="7499934" y="4129"/>
                </a:lnTo>
                <a:cubicBezTo>
                  <a:pt x="7515974" y="-169"/>
                  <a:pt x="7532126" y="-1013"/>
                  <a:pt x="7547600" y="1142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44BE93-030C-4D41-8223-02B3DB636F72}"/>
              </a:ext>
            </a:extLst>
          </p:cNvPr>
          <p:cNvSpPr/>
          <p:nvPr/>
        </p:nvSpPr>
        <p:spPr>
          <a:xfrm rot="20700000">
            <a:off x="293318" y="1822983"/>
            <a:ext cx="3177345" cy="2106190"/>
          </a:xfrm>
          <a:prstGeom prst="roundRect">
            <a:avLst>
              <a:gd name="adj" fmla="val 2293"/>
            </a:avLst>
          </a:prstGeom>
          <a:solidFill>
            <a:srgbClr val="131316">
              <a:alpha val="7000"/>
            </a:srgbClr>
          </a:solidFill>
          <a:ln>
            <a:solidFill>
              <a:srgbClr val="FE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>
              <a:latin typeface="Poppins Light" pitchFamily="2" charset="77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F80187F-AFFE-4C9A-B5D7-2BF1525D80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192112" y="1726112"/>
            <a:ext cx="3346092" cy="22263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B6C5B-4263-486F-A61C-EFC5CF3FE3F6}"/>
              </a:ext>
            </a:extLst>
          </p:cNvPr>
          <p:cNvSpPr txBox="1"/>
          <p:nvPr/>
        </p:nvSpPr>
        <p:spPr>
          <a:xfrm>
            <a:off x="3881204" y="694313"/>
            <a:ext cx="52627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>
                <a:solidFill>
                  <a:schemeClr val="tx1"/>
                </a:solidFill>
              </a:rPr>
              <a:t>Learn More:</a:t>
            </a:r>
          </a:p>
          <a:p>
            <a:r>
              <a:rPr lang="en-CA" sz="1200" b="1"/>
              <a:t>Web: </a:t>
            </a:r>
          </a:p>
          <a:p>
            <a:r>
              <a:rPr lang="en-CA" sz="1200">
                <a:hlinkClick r:id="rId4"/>
              </a:rPr>
              <a:t>Body-worn cameras | Royal Canadian Mounted Police (rcmp.ca)</a:t>
            </a:r>
            <a:endParaRPr lang="en-US" sz="1200" b="1">
              <a:solidFill>
                <a:schemeClr val="bg1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  <a:p>
            <a:endParaRPr lang="en-CA" sz="1200"/>
          </a:p>
          <a:p>
            <a:r>
              <a:rPr lang="en-CA" sz="1200" b="1"/>
              <a:t>Email: </a:t>
            </a:r>
          </a:p>
          <a:p>
            <a:r>
              <a:rPr lang="en-CA" sz="1200">
                <a:hlinkClick r:id="rId5"/>
              </a:rPr>
              <a:t>BWC_Consultations_CVC@rcmp-grc.gc.ca</a:t>
            </a:r>
            <a:endParaRPr lang="en-CA" sz="1200"/>
          </a:p>
          <a:p>
            <a:endParaRPr lang="en-CA" sz="1200"/>
          </a:p>
          <a:p>
            <a:r>
              <a:rPr lang="en-CA" sz="1200" b="1"/>
              <a:t>To request a recording (ATIP):</a:t>
            </a:r>
          </a:p>
          <a:p>
            <a:r>
              <a:rPr lang="en-CA" sz="1200"/>
              <a:t> </a:t>
            </a:r>
            <a:r>
              <a:rPr lang="en-CA" sz="1200" u="sng" kern="0">
                <a:solidFill>
                  <a:srgbClr val="0097A7"/>
                </a:solidFill>
                <a:ea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https://www.rcmp-grc.gc.ca/en/access-information-and-privacy</a:t>
            </a:r>
            <a:r>
              <a:rPr lang="en-CA" sz="1200"/>
              <a:t> </a:t>
            </a:r>
          </a:p>
          <a:p>
            <a:endParaRPr lang="en-CA" sz="1200"/>
          </a:p>
          <a:p>
            <a:r>
              <a:rPr lang="en-CA"/>
              <a:t> </a:t>
            </a:r>
          </a:p>
          <a:p>
            <a:r>
              <a:rPr lang="en-CA" sz="1200" b="1"/>
              <a:t>RCMP Public awareness video: </a:t>
            </a:r>
          </a:p>
          <a:p>
            <a:r>
              <a:rPr lang="en-CA" sz="1200"/>
              <a:t>ENG: </a:t>
            </a:r>
            <a:r>
              <a:rPr lang="en-CA" sz="1200">
                <a:hlinkClick r:id="rId7" tooltip="https://youtu.be/g670cilb0aa"/>
              </a:rPr>
              <a:t>https://youtu.be/G670cilb0AA</a:t>
            </a:r>
            <a:endParaRPr lang="en-CA" sz="1200"/>
          </a:p>
          <a:p>
            <a:r>
              <a:rPr lang="en-CA" sz="1200"/>
              <a:t>FR: </a:t>
            </a:r>
            <a:r>
              <a:rPr lang="en-CA" sz="1200">
                <a:hlinkClick r:id="rId8" tooltip="https://youtu.be/f0kwohbc6k4"/>
              </a:rPr>
              <a:t>https://youtu.be/f0kWohbC6K4</a:t>
            </a:r>
            <a:endParaRPr lang="en-CA" sz="1200"/>
          </a:p>
          <a:p>
            <a:r>
              <a:rPr lang="en-CA"/>
              <a:t> </a:t>
            </a:r>
            <a:endParaRPr lang="en-CA" sz="1200"/>
          </a:p>
          <a:p>
            <a:r>
              <a:rPr lang="en-CA" sz="1200" b="1"/>
              <a:t>Have your say. Take the community survey:</a:t>
            </a:r>
          </a:p>
          <a:p>
            <a:r>
              <a:rPr lang="en-CA" sz="1200">
                <a:hlinkClick r:id="rId9"/>
              </a:rPr>
              <a:t>Survey: The RCMP's use of </a:t>
            </a:r>
            <a:r>
              <a:rPr lang="en-CA" sz="1200" err="1">
                <a:hlinkClick r:id="rId9"/>
              </a:rPr>
              <a:t>body-worn</a:t>
            </a:r>
            <a:r>
              <a:rPr lang="en-CA" sz="1200">
                <a:hlinkClick r:id="rId9"/>
              </a:rPr>
              <a:t> cameras in my community | Royal Canadian Mounted Police</a:t>
            </a:r>
            <a:endParaRPr lang="en-CA" sz="1200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996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10EF0A-1D64-4D05-B81E-EA5C86EACE80}"/>
              </a:ext>
            </a:extLst>
          </p:cNvPr>
          <p:cNvSpPr txBox="1">
            <a:spLocks/>
          </p:cNvSpPr>
          <p:nvPr/>
        </p:nvSpPr>
        <p:spPr>
          <a:xfrm>
            <a:off x="4693832" y="549147"/>
            <a:ext cx="4450168" cy="32635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0" indent="0" algn="ctr">
              <a:buNone/>
            </a:pP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Camera Use and Policy Overview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About the Digital Evidence Management System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BWC &amp; DEMS Roadmap: Features &amp; Functionalities</a:t>
            </a:r>
          </a:p>
          <a:p>
            <a:pPr marL="383400" lvl="1" indent="-228600">
              <a:lnSpc>
                <a:spcPct val="100000"/>
              </a:lnSpc>
              <a:spcBef>
                <a:spcPts val="0"/>
              </a:spcBef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Community Request</a:t>
            </a:r>
          </a:p>
          <a:p>
            <a:pPr marL="383400" lvl="1" indent="-228600">
              <a:lnSpc>
                <a:spcPct val="100000"/>
              </a:lnSpc>
              <a:spcBef>
                <a:spcPts val="0"/>
              </a:spcBef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Accessing Video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Deployment: National and Division 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Feedback: What We Heard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5C96A-A3CB-43EA-8D47-0A70EA83CDE6}"/>
              </a:ext>
            </a:extLst>
          </p:cNvPr>
          <p:cNvSpPr txBox="1"/>
          <p:nvPr/>
        </p:nvSpPr>
        <p:spPr>
          <a:xfrm>
            <a:off x="64589" y="77381"/>
            <a:ext cx="907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/>
              <a:t>Project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BFCB5-A812-4B06-BD70-DB13EE6C62B4}"/>
              </a:ext>
            </a:extLst>
          </p:cNvPr>
          <p:cNvSpPr/>
          <p:nvPr/>
        </p:nvSpPr>
        <p:spPr>
          <a:xfrm>
            <a:off x="64589" y="1625337"/>
            <a:ext cx="500247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7" indent="-285750" defTabSz="914378">
              <a:buFont typeface="Arial" panose="020B0604020202020204" pitchFamily="34" charset="0"/>
              <a:buChar char="•"/>
              <a:defRPr/>
            </a:pPr>
            <a:r>
              <a:rPr lang="en-CA" sz="1300" dirty="0">
                <a:solidFill>
                  <a:srgbClr val="002060"/>
                </a:solidFill>
              </a:rPr>
              <a:t>Body-worn cameras will become a national standard for the general duty police officers of the RCMP.</a:t>
            </a:r>
          </a:p>
          <a:p>
            <a:pPr marL="95247" defTabSz="914378">
              <a:defRPr/>
            </a:pPr>
            <a:endParaRPr lang="en-CA" sz="1300" dirty="0">
              <a:solidFill>
                <a:srgbClr val="002060"/>
              </a:solidFill>
            </a:endParaRPr>
          </a:p>
          <a:p>
            <a:pPr marL="380997" indent="-285750" defTabSz="914378">
              <a:buFont typeface="Arial" panose="020B0604020202020204" pitchFamily="34" charset="0"/>
              <a:buChar char="•"/>
              <a:defRPr/>
            </a:pPr>
            <a:r>
              <a:rPr lang="en-CA" sz="1300" dirty="0">
                <a:solidFill>
                  <a:srgbClr val="002060"/>
                </a:solidFill>
              </a:rPr>
              <a:t>10,000-15,000 body-worn cameras will be deployed to frontline members across Canada.</a:t>
            </a:r>
          </a:p>
          <a:p>
            <a:pPr marL="95247" defTabSz="914378">
              <a:defRPr/>
            </a:pPr>
            <a:endParaRPr lang="en-CA" sz="1300" dirty="0">
              <a:solidFill>
                <a:srgbClr val="002060"/>
              </a:solidFill>
            </a:endParaRPr>
          </a:p>
          <a:p>
            <a:pPr marL="380997" indent="-285750" defTabSz="914378">
              <a:buFont typeface="Arial" panose="020B0604020202020204" pitchFamily="34" charset="0"/>
              <a:buChar char="•"/>
              <a:defRPr/>
            </a:pPr>
            <a:r>
              <a:rPr lang="en" sz="1300" dirty="0">
                <a:solidFill>
                  <a:srgbClr val="002060"/>
                </a:solidFill>
              </a:rPr>
              <a:t>Supported by a pre-configured cloud-based digital evidence management s</a:t>
            </a:r>
            <a:r>
              <a:rPr lang="en-CA" sz="1300" dirty="0" err="1">
                <a:solidFill>
                  <a:srgbClr val="002060"/>
                </a:solidFill>
              </a:rPr>
              <a:t>ystem</a:t>
            </a:r>
            <a:r>
              <a:rPr lang="en" sz="1300" dirty="0">
                <a:solidFill>
                  <a:srgbClr val="002060"/>
                </a:solidFill>
              </a:rPr>
              <a:t> </a:t>
            </a:r>
            <a:r>
              <a:rPr lang="en-CA" sz="1300" dirty="0">
                <a:solidFill>
                  <a:srgbClr val="002060"/>
                </a:solidFill>
              </a:rPr>
              <a:t>(software as a service)</a:t>
            </a:r>
          </a:p>
          <a:p>
            <a:pPr marL="380997" indent="-285750" defTabSz="914378">
              <a:buFont typeface="Arial" panose="020B0604020202020204" pitchFamily="34" charset="0"/>
              <a:buChar char="•"/>
              <a:defRPr/>
            </a:pPr>
            <a:endParaRPr lang="en-CA" sz="1300" dirty="0">
              <a:solidFill>
                <a:srgbClr val="002060"/>
              </a:solidFill>
            </a:endParaRPr>
          </a:p>
        </p:txBody>
      </p:sp>
      <p:pic>
        <p:nvPicPr>
          <p:cNvPr id="5" name="Picture Placeholder 15">
            <a:extLst>
              <a:ext uri="{FF2B5EF4-FFF2-40B4-BE49-F238E27FC236}">
                <a16:creationId xmlns:a16="http://schemas.microsoft.com/office/drawing/2014/main" id="{9E0E5BA7-02E7-4CD3-A6B9-3A47D0F79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10295" r="11186" b="10611"/>
          <a:stretch/>
        </p:blipFill>
        <p:spPr>
          <a:xfrm>
            <a:off x="5397023" y="1052504"/>
            <a:ext cx="3524305" cy="2988000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F1298-AF50-4E30-9007-A2201EF265C0}"/>
              </a:ext>
            </a:extLst>
          </p:cNvPr>
          <p:cNvSpPr/>
          <p:nvPr/>
        </p:nvSpPr>
        <p:spPr>
          <a:xfrm>
            <a:off x="5661719" y="77381"/>
            <a:ext cx="28635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>
                <a:latin typeface="-apple-system"/>
              </a:rPr>
              <a:t> </a:t>
            </a:r>
          </a:p>
          <a:p>
            <a:r>
              <a:rPr lang="en-CA">
                <a:latin typeface="-apple-system"/>
              </a:rPr>
              <a:t> </a:t>
            </a:r>
          </a:p>
          <a:p>
            <a:r>
              <a:rPr lang="en-CA">
                <a:latin typeface="-apple-system"/>
              </a:rPr>
              <a:t> </a:t>
            </a:r>
          </a:p>
          <a:p>
            <a:r>
              <a:rPr lang="en-CA">
                <a:latin typeface="-apple-system"/>
              </a:rPr>
              <a:t>ENG: </a:t>
            </a:r>
            <a:r>
              <a:rPr lang="en-CA">
                <a:latin typeface="-apple-system"/>
                <a:hlinkClick r:id="rId4" tooltip="https://youtu.be/g670cilb0aa"/>
              </a:rPr>
              <a:t>https://youtu.be/G670cilb0AA</a:t>
            </a:r>
            <a:endParaRPr lang="en-CA">
              <a:latin typeface="-apple-system"/>
            </a:endParaRPr>
          </a:p>
          <a:p>
            <a:r>
              <a:rPr lang="en-CA">
                <a:latin typeface="-apple-system"/>
              </a:rPr>
              <a:t> 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36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C2843F-A73E-4772-B4E8-6383D5CC23E5}"/>
              </a:ext>
            </a:extLst>
          </p:cNvPr>
          <p:cNvSpPr/>
          <p:nvPr/>
        </p:nvSpPr>
        <p:spPr>
          <a:xfrm>
            <a:off x="155848" y="968656"/>
            <a:ext cx="4247367" cy="281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Body-worn cameras (BWC) are intended to capture an accurate unbiased audio/video account of incidents involving police.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Once implemented, expect: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Greater accountability and public trust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Better interactions between the police and the public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Improved evidence gathering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Quicker resolutions of public complaints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5C96A-A3CB-43EA-8D47-0A70EA83CDE6}"/>
              </a:ext>
            </a:extLst>
          </p:cNvPr>
          <p:cNvSpPr txBox="1"/>
          <p:nvPr/>
        </p:nvSpPr>
        <p:spPr>
          <a:xfrm>
            <a:off x="64589" y="77381"/>
            <a:ext cx="907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Expectations</a:t>
            </a:r>
          </a:p>
        </p:txBody>
      </p:sp>
      <p:sp>
        <p:nvSpPr>
          <p:cNvPr id="5" name="AutoShape 2" descr="https://cac-powerpoint.officeapps.live.com/pods/GetClipboardImage.ashx?Id=f0c4e7a9-99bd-472f-b111-010b98a1fcbf&amp;DC=GCA1&amp;pkey=cd8e0961-7588-4309-b890-8e77860a96e4&amp;wdwaccluster=GCA1">
            <a:extLst>
              <a:ext uri="{FF2B5EF4-FFF2-40B4-BE49-F238E27FC236}">
                <a16:creationId xmlns:a16="http://schemas.microsoft.com/office/drawing/2014/main" id="{F3B5E900-D264-45A1-91BE-4395C42412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5DBD4-9850-4AF9-8504-BB7BF6AE2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1" r="17343"/>
          <a:stretch/>
        </p:blipFill>
        <p:spPr>
          <a:xfrm>
            <a:off x="4572000" y="467451"/>
            <a:ext cx="4247367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0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72FE7-3D11-486E-B2DD-58184D45DC92}"/>
              </a:ext>
            </a:extLst>
          </p:cNvPr>
          <p:cNvSpPr txBox="1"/>
          <p:nvPr/>
        </p:nvSpPr>
        <p:spPr>
          <a:xfrm>
            <a:off x="85552" y="1556087"/>
            <a:ext cx="1836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Lights turn 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RED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when recording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Lights turn 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GREEN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CA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when in ‘ready mode’ buffering</a:t>
            </a:r>
          </a:p>
        </p:txBody>
      </p:sp>
    </p:spTree>
    <p:extLst>
      <p:ext uri="{BB962C8B-B14F-4D97-AF65-F5344CB8AC3E}">
        <p14:creationId xmlns:p14="http://schemas.microsoft.com/office/powerpoint/2010/main" val="48322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3865756" cy="6765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41"/>
          <p:cNvSpPr txBox="1"/>
          <p:nvPr/>
        </p:nvSpPr>
        <p:spPr>
          <a:xfrm>
            <a:off x="26393" y="-66628"/>
            <a:ext cx="9091213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Policy Overview - 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 of Body Worn Cameras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5946" y="756985"/>
            <a:ext cx="8012983" cy="3629530"/>
            <a:chOff x="565508" y="1232821"/>
            <a:chExt cx="8012983" cy="3629530"/>
          </a:xfrm>
        </p:grpSpPr>
        <p:sp>
          <p:nvSpPr>
            <p:cNvPr id="9" name="Freeform 73">
              <a:extLst>
                <a:ext uri="{FF2B5EF4-FFF2-40B4-BE49-F238E27FC236}">
                  <a16:creationId xmlns:a16="http://schemas.microsoft.com/office/drawing/2014/main" id="{0DC2EEC9-EFD8-1A4A-92E4-6A4E8EBD9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508" y="1232821"/>
              <a:ext cx="3856119" cy="1711771"/>
            </a:xfrm>
            <a:custGeom>
              <a:avLst/>
              <a:gdLst>
                <a:gd name="T0" fmla="*/ 8253 w 8254"/>
                <a:gd name="T1" fmla="*/ 3665 h 3666"/>
                <a:gd name="T2" fmla="*/ 0 w 8254"/>
                <a:gd name="T3" fmla="*/ 3665 h 3666"/>
                <a:gd name="T4" fmla="*/ 0 w 8254"/>
                <a:gd name="T5" fmla="*/ 1115 h 3666"/>
                <a:gd name="T6" fmla="*/ 0 w 8254"/>
                <a:gd name="T7" fmla="*/ 1115 h 3666"/>
                <a:gd name="T8" fmla="*/ 1115 w 8254"/>
                <a:gd name="T9" fmla="*/ 0 h 3666"/>
                <a:gd name="T10" fmla="*/ 8253 w 8254"/>
                <a:gd name="T11" fmla="*/ 0 h 3666"/>
                <a:gd name="T12" fmla="*/ 8253 w 8254"/>
                <a:gd name="T13" fmla="*/ 3665 h 3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54" h="3666">
                  <a:moveTo>
                    <a:pt x="8253" y="3665"/>
                  </a:moveTo>
                  <a:lnTo>
                    <a:pt x="0" y="3665"/>
                  </a:lnTo>
                  <a:lnTo>
                    <a:pt x="0" y="1115"/>
                  </a:lnTo>
                  <a:lnTo>
                    <a:pt x="0" y="1115"/>
                  </a:lnTo>
                  <a:cubicBezTo>
                    <a:pt x="0" y="499"/>
                    <a:pt x="499" y="0"/>
                    <a:pt x="1115" y="0"/>
                  </a:cubicBezTo>
                  <a:lnTo>
                    <a:pt x="8253" y="0"/>
                  </a:lnTo>
                  <a:lnTo>
                    <a:pt x="8253" y="3665"/>
                  </a:lnTo>
                </a:path>
              </a:pathLst>
            </a:custGeom>
            <a:solidFill>
              <a:srgbClr val="3C8C93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id="{5021DDF9-7667-BB45-AFE9-73870CF87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791" y="3148520"/>
              <a:ext cx="3841700" cy="1713831"/>
            </a:xfrm>
            <a:custGeom>
              <a:avLst/>
              <a:gdLst>
                <a:gd name="T0" fmla="*/ 0 w 8222"/>
                <a:gd name="T1" fmla="*/ 0 h 3667"/>
                <a:gd name="T2" fmla="*/ 8221 w 8222"/>
                <a:gd name="T3" fmla="*/ 0 h 3667"/>
                <a:gd name="T4" fmla="*/ 8221 w 8222"/>
                <a:gd name="T5" fmla="*/ 2554 h 3667"/>
                <a:gd name="T6" fmla="*/ 8221 w 8222"/>
                <a:gd name="T7" fmla="*/ 2554 h 3667"/>
                <a:gd name="T8" fmla="*/ 7109 w 8222"/>
                <a:gd name="T9" fmla="*/ 3666 h 3667"/>
                <a:gd name="T10" fmla="*/ 0 w 8222"/>
                <a:gd name="T11" fmla="*/ 3666 h 3667"/>
                <a:gd name="T12" fmla="*/ 0 w 8222"/>
                <a:gd name="T13" fmla="*/ 0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22" h="3667">
                  <a:moveTo>
                    <a:pt x="0" y="0"/>
                  </a:moveTo>
                  <a:lnTo>
                    <a:pt x="8221" y="0"/>
                  </a:lnTo>
                  <a:lnTo>
                    <a:pt x="8221" y="2554"/>
                  </a:lnTo>
                  <a:lnTo>
                    <a:pt x="8221" y="2554"/>
                  </a:lnTo>
                  <a:cubicBezTo>
                    <a:pt x="8221" y="3168"/>
                    <a:pt x="7723" y="3666"/>
                    <a:pt x="7109" y="3666"/>
                  </a:cubicBezTo>
                  <a:lnTo>
                    <a:pt x="0" y="3666"/>
                  </a:lnTo>
                  <a:lnTo>
                    <a:pt x="0" y="0"/>
                  </a:lnTo>
                </a:path>
              </a:pathLst>
            </a:custGeom>
            <a:solidFill>
              <a:srgbClr val="0B517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75">
              <a:extLst>
                <a:ext uri="{FF2B5EF4-FFF2-40B4-BE49-F238E27FC236}">
                  <a16:creationId xmlns:a16="http://schemas.microsoft.com/office/drawing/2014/main" id="{3BE5B90E-6900-CF47-A481-EB55388FC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791" y="1232821"/>
              <a:ext cx="3841700" cy="1711771"/>
            </a:xfrm>
            <a:custGeom>
              <a:avLst/>
              <a:gdLst>
                <a:gd name="T0" fmla="*/ 0 w 8222"/>
                <a:gd name="T1" fmla="*/ 3665 h 3666"/>
                <a:gd name="T2" fmla="*/ 8221 w 8222"/>
                <a:gd name="T3" fmla="*/ 3665 h 3666"/>
                <a:gd name="T4" fmla="*/ 8221 w 8222"/>
                <a:gd name="T5" fmla="*/ 1112 h 3666"/>
                <a:gd name="T6" fmla="*/ 8221 w 8222"/>
                <a:gd name="T7" fmla="*/ 1112 h 3666"/>
                <a:gd name="T8" fmla="*/ 7109 w 8222"/>
                <a:gd name="T9" fmla="*/ 0 h 3666"/>
                <a:gd name="T10" fmla="*/ 0 w 8222"/>
                <a:gd name="T11" fmla="*/ 0 h 3666"/>
                <a:gd name="T12" fmla="*/ 0 w 8222"/>
                <a:gd name="T13" fmla="*/ 3665 h 3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22" h="3666">
                  <a:moveTo>
                    <a:pt x="0" y="3665"/>
                  </a:moveTo>
                  <a:lnTo>
                    <a:pt x="8221" y="3665"/>
                  </a:lnTo>
                  <a:lnTo>
                    <a:pt x="8221" y="1112"/>
                  </a:lnTo>
                  <a:lnTo>
                    <a:pt x="8221" y="1112"/>
                  </a:lnTo>
                  <a:cubicBezTo>
                    <a:pt x="8221" y="498"/>
                    <a:pt x="7723" y="0"/>
                    <a:pt x="7109" y="0"/>
                  </a:cubicBezTo>
                  <a:lnTo>
                    <a:pt x="0" y="0"/>
                  </a:lnTo>
                  <a:lnTo>
                    <a:pt x="0" y="3665"/>
                  </a:lnTo>
                </a:path>
              </a:pathLst>
            </a:custGeom>
            <a:solidFill>
              <a:srgbClr val="006F96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76">
              <a:extLst>
                <a:ext uri="{FF2B5EF4-FFF2-40B4-BE49-F238E27FC236}">
                  <a16:creationId xmlns:a16="http://schemas.microsoft.com/office/drawing/2014/main" id="{01CC7DD8-DFD6-274A-A515-BE25357BA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508" y="3148520"/>
              <a:ext cx="3856119" cy="1713831"/>
            </a:xfrm>
            <a:custGeom>
              <a:avLst/>
              <a:gdLst>
                <a:gd name="T0" fmla="*/ 8253 w 8254"/>
                <a:gd name="T1" fmla="*/ 0 h 3667"/>
                <a:gd name="T2" fmla="*/ 0 w 8254"/>
                <a:gd name="T3" fmla="*/ 0 h 3667"/>
                <a:gd name="T4" fmla="*/ 0 w 8254"/>
                <a:gd name="T5" fmla="*/ 2551 h 3667"/>
                <a:gd name="T6" fmla="*/ 0 w 8254"/>
                <a:gd name="T7" fmla="*/ 2551 h 3667"/>
                <a:gd name="T8" fmla="*/ 1115 w 8254"/>
                <a:gd name="T9" fmla="*/ 3666 h 3667"/>
                <a:gd name="T10" fmla="*/ 8253 w 8254"/>
                <a:gd name="T11" fmla="*/ 3666 h 3667"/>
                <a:gd name="T12" fmla="*/ 8253 w 8254"/>
                <a:gd name="T13" fmla="*/ 0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54" h="3667">
                  <a:moveTo>
                    <a:pt x="8253" y="0"/>
                  </a:moveTo>
                  <a:lnTo>
                    <a:pt x="0" y="0"/>
                  </a:lnTo>
                  <a:lnTo>
                    <a:pt x="0" y="2551"/>
                  </a:lnTo>
                  <a:lnTo>
                    <a:pt x="0" y="2551"/>
                  </a:lnTo>
                  <a:cubicBezTo>
                    <a:pt x="0" y="3167"/>
                    <a:pt x="499" y="3666"/>
                    <a:pt x="1115" y="3666"/>
                  </a:cubicBezTo>
                  <a:lnTo>
                    <a:pt x="8253" y="3666"/>
                  </a:lnTo>
                  <a:lnTo>
                    <a:pt x="8253" y="0"/>
                  </a:lnTo>
                </a:path>
              </a:pathLst>
            </a:custGeom>
            <a:solidFill>
              <a:srgbClr val="64B9C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68598F7D-87D3-1E42-84C2-A51FE5567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7860" y="2030202"/>
              <a:ext cx="2347808" cy="2032707"/>
            </a:xfrm>
            <a:custGeom>
              <a:avLst/>
              <a:gdLst>
                <a:gd name="T0" fmla="*/ 3769 w 5027"/>
                <a:gd name="T1" fmla="*/ 0 h 4353"/>
                <a:gd name="T2" fmla="*/ 1257 w 5027"/>
                <a:gd name="T3" fmla="*/ 0 h 4353"/>
                <a:gd name="T4" fmla="*/ 0 w 5027"/>
                <a:gd name="T5" fmla="*/ 2176 h 4353"/>
                <a:gd name="T6" fmla="*/ 1257 w 5027"/>
                <a:gd name="T7" fmla="*/ 4352 h 4353"/>
                <a:gd name="T8" fmla="*/ 3769 w 5027"/>
                <a:gd name="T9" fmla="*/ 4352 h 4353"/>
                <a:gd name="T10" fmla="*/ 5026 w 5027"/>
                <a:gd name="T11" fmla="*/ 2176 h 4353"/>
                <a:gd name="T12" fmla="*/ 3769 w 5027"/>
                <a:gd name="T13" fmla="*/ 0 h 4353"/>
                <a:gd name="connsiteX0" fmla="*/ 7498 w 9998"/>
                <a:gd name="connsiteY0" fmla="*/ 0 h 9998"/>
                <a:gd name="connsiteX1" fmla="*/ 2500 w 9998"/>
                <a:gd name="connsiteY1" fmla="*/ 0 h 9998"/>
                <a:gd name="connsiteX2" fmla="*/ 0 w 9998"/>
                <a:gd name="connsiteY2" fmla="*/ 4999 h 9998"/>
                <a:gd name="connsiteX3" fmla="*/ 2500 w 9998"/>
                <a:gd name="connsiteY3" fmla="*/ 9998 h 9998"/>
                <a:gd name="connsiteX4" fmla="*/ 7498 w 9998"/>
                <a:gd name="connsiteY4" fmla="*/ 9998 h 9998"/>
                <a:gd name="connsiteX5" fmla="*/ 9998 w 9998"/>
                <a:gd name="connsiteY5" fmla="*/ 4999 h 9998"/>
                <a:gd name="connsiteX6" fmla="*/ 7498 w 9998"/>
                <a:gd name="connsiteY6" fmla="*/ 0 h 9998"/>
                <a:gd name="connsiteX7" fmla="*/ 7498 w 9998"/>
                <a:gd name="connsiteY7" fmla="*/ 0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98" h="9998">
                  <a:moveTo>
                    <a:pt x="7498" y="0"/>
                  </a:moveTo>
                  <a:lnTo>
                    <a:pt x="2500" y="0"/>
                  </a:lnTo>
                  <a:lnTo>
                    <a:pt x="0" y="4999"/>
                  </a:lnTo>
                  <a:lnTo>
                    <a:pt x="2500" y="9998"/>
                  </a:lnTo>
                  <a:lnTo>
                    <a:pt x="7498" y="9998"/>
                  </a:lnTo>
                  <a:lnTo>
                    <a:pt x="9998" y="4999"/>
                  </a:lnTo>
                  <a:lnTo>
                    <a:pt x="7498" y="0"/>
                  </a:lnTo>
                  <a:lnTo>
                    <a:pt x="7498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279400" cap="flat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47994"/>
                </a:solidFill>
                <a:effectLst/>
                <a:uLnTx/>
                <a:uFillTx/>
                <a:latin typeface="Poppins" pitchFamily="2" charset="77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5EA431-03F5-4F4D-8E3A-B4911FBDA79C}"/>
                </a:ext>
              </a:extLst>
            </p:cNvPr>
            <p:cNvSpPr txBox="1"/>
            <p:nvPr/>
          </p:nvSpPr>
          <p:spPr>
            <a:xfrm>
              <a:off x="1184082" y="1304180"/>
              <a:ext cx="2206519" cy="28854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5" b="1" i="0" u="none" strike="noStrike" kern="1200" cap="none" spc="-1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They will be used: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4B10AA-55E9-FE41-8543-BCC367C82726}"/>
                </a:ext>
              </a:extLst>
            </p:cNvPr>
            <p:cNvSpPr txBox="1"/>
            <p:nvPr/>
          </p:nvSpPr>
          <p:spPr>
            <a:xfrm>
              <a:off x="825189" y="1609898"/>
              <a:ext cx="2737403" cy="1368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Prior to arriving at a call for service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When initiating contact with a member of the public for the purpose of investigation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To record information to support lawful execution of duties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685663" rtl="0" eaLnBrk="1" fontAlgn="auto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-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3B5244-4E67-C04C-A861-F98303FC146B}"/>
                </a:ext>
              </a:extLst>
            </p:cNvPr>
            <p:cNvSpPr txBox="1"/>
            <p:nvPr/>
          </p:nvSpPr>
          <p:spPr>
            <a:xfrm>
              <a:off x="1318968" y="3245438"/>
              <a:ext cx="2206519" cy="28854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5" b="1" i="0" u="none" strike="noStrike" kern="1200" cap="none" spc="-1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Examples of  use: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954C1-F4F2-404F-97D5-2902FAAE0CF3}"/>
                </a:ext>
              </a:extLst>
            </p:cNvPr>
            <p:cNvSpPr txBox="1"/>
            <p:nvPr/>
          </p:nvSpPr>
          <p:spPr>
            <a:xfrm>
              <a:off x="680556" y="3533979"/>
              <a:ext cx="2882036" cy="113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0200" marR="0" lvl="0" indent="-1714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Mental health calls</a:t>
              </a:r>
            </a:p>
            <a:p>
              <a:pPr marL="330200" marR="0" lvl="0" indent="-1714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Interactions with people in crisis</a:t>
              </a:r>
            </a:p>
            <a:p>
              <a:pPr marL="330200" marR="0" lvl="0" indent="-1714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Crimes in progress</a:t>
              </a:r>
            </a:p>
            <a:p>
              <a:pPr marL="330200" marR="0" lvl="0" indent="-1714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Investigations</a:t>
              </a:r>
            </a:p>
            <a:p>
              <a:pPr marL="330200" marR="0" lvl="0" indent="-1714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Public disorder</a:t>
              </a:r>
              <a:endParaRPr kumimoji="0" lang="en-US" sz="1200" b="0" i="0" u="none" strike="noStrike" kern="1200" cap="none" spc="-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03671E-9CA7-F948-8016-F8A8BB1B46C4}"/>
                </a:ext>
              </a:extLst>
            </p:cNvPr>
            <p:cNvSpPr txBox="1"/>
            <p:nvPr/>
          </p:nvSpPr>
          <p:spPr>
            <a:xfrm>
              <a:off x="5331430" y="1262766"/>
              <a:ext cx="2206519" cy="28854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5" b="1" i="0" u="none" strike="noStrike" kern="1200" cap="none" spc="-1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Not Intended for: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25D22B-7C48-034E-AA19-6C904757F9D6}"/>
                </a:ext>
              </a:extLst>
            </p:cNvPr>
            <p:cNvSpPr txBox="1"/>
            <p:nvPr/>
          </p:nvSpPr>
          <p:spPr>
            <a:xfrm>
              <a:off x="5745668" y="1537923"/>
              <a:ext cx="27173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5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24 hour recording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171450" marR="0" lvl="5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Surveillance or covert recording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171450" marR="0" lvl="5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When strip or body cavity searches are conducted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171450" marR="0" lvl="5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Arial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Areas with a high expectation of privacy </a:t>
              </a:r>
              <a:r>
                <a:rPr kumimoji="0" lang="en-CA" sz="12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unless there are exigent circumstances</a:t>
              </a:r>
              <a:endPara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65B7F-7475-1643-963A-95208A73638B}"/>
                </a:ext>
              </a:extLst>
            </p:cNvPr>
            <p:cNvSpPr txBox="1"/>
            <p:nvPr/>
          </p:nvSpPr>
          <p:spPr>
            <a:xfrm>
              <a:off x="5816013" y="3205816"/>
              <a:ext cx="2502325" cy="48474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5" b="1" i="0" u="none" strike="noStrike" kern="1200" cap="none" spc="-1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Examples of when camera can be turned off</a:t>
              </a:r>
              <a:endParaRPr kumimoji="0" lang="en-US" sz="1275" b="1" i="0" u="none" strike="sngStrike" kern="1200" cap="none" spc="-1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B0B070-DCE4-954D-9389-207CAC139432}"/>
                </a:ext>
              </a:extLst>
            </p:cNvPr>
            <p:cNvSpPr txBox="1"/>
            <p:nvPr/>
          </p:nvSpPr>
          <p:spPr>
            <a:xfrm>
              <a:off x="5851701" y="3717192"/>
              <a:ext cx="2722377" cy="99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685663" rtl="0" eaLnBrk="1" fontAlgn="auto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Intimate searches</a:t>
              </a:r>
            </a:p>
            <a:p>
              <a:pPr marL="171450" marR="0" lvl="0" indent="-171450" algn="l" defTabSz="685663" rtl="0" eaLnBrk="1" fontAlgn="auto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Incidents of a sensitive nature</a:t>
              </a:r>
            </a:p>
            <a:p>
              <a:pPr marL="171450" marR="0" lvl="0" indent="-171450" algn="l" defTabSz="685663" rtl="0" eaLnBrk="1" fontAlgn="auto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Investigative discussions/enquiries between police personnel</a:t>
              </a:r>
            </a:p>
            <a:p>
              <a:pPr marL="171450" marR="0" lvl="0" indent="-171450" algn="l" defTabSz="685663" rtl="0" eaLnBrk="1" fontAlgn="auto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Formal statements</a:t>
              </a:r>
              <a:endParaRPr kumimoji="0" lang="en-US" sz="1200" b="0" i="0" u="none" strike="noStrike" kern="1200" cap="none" spc="-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7D7000-9886-D448-B7F3-E86B2CE0172E}"/>
                </a:ext>
              </a:extLst>
            </p:cNvPr>
            <p:cNvSpPr txBox="1"/>
            <p:nvPr/>
          </p:nvSpPr>
          <p:spPr>
            <a:xfrm>
              <a:off x="3778756" y="2441566"/>
              <a:ext cx="1600906" cy="923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1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BODY-WORN CAMERAS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84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38735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30447-577E-4857-82D4-F812285BA9E2}"/>
              </a:ext>
            </a:extLst>
          </p:cNvPr>
          <p:cNvSpPr txBox="1"/>
          <p:nvPr/>
        </p:nvSpPr>
        <p:spPr>
          <a:xfrm>
            <a:off x="162483" y="39121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On Duty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7937CA-0DB3-4243-8F9D-1F90108DF450}"/>
              </a:ext>
            </a:extLst>
          </p:cNvPr>
          <p:cNvSpPr/>
          <p:nvPr/>
        </p:nvSpPr>
        <p:spPr>
          <a:xfrm>
            <a:off x="0" y="971312"/>
            <a:ext cx="40404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Prior to arriving at a call for service or before exiting their vehicle, officer turns on their camera </a:t>
            </a:r>
            <a:r>
              <a:rPr kumimoji="0" lang="en-CA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“Seat belt off. Camera on”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Whenever possible, the officer will advise a member of the public and first responders when the camera is recording</a:t>
            </a:r>
          </a:p>
        </p:txBody>
      </p:sp>
    </p:spTree>
    <p:extLst>
      <p:ext uri="{BB962C8B-B14F-4D97-AF65-F5344CB8AC3E}">
        <p14:creationId xmlns:p14="http://schemas.microsoft.com/office/powerpoint/2010/main" val="60071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3473447-FBB4-4C9F-A3A2-D0F017C4E1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7071"/>
          <a:stretch>
            <a:fillRect/>
          </a:stretch>
        </p:blipFill>
        <p:spPr>
          <a:xfrm>
            <a:off x="863601" y="330200"/>
            <a:ext cx="8001000" cy="4572000"/>
          </a:xfrm>
          <a:solidFill>
            <a:schemeClr val="bg1">
              <a:lumMod val="95000"/>
              <a:alpha val="6400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505FE4-02C4-7146-9702-EFA79350C85F}"/>
              </a:ext>
            </a:extLst>
          </p:cNvPr>
          <p:cNvSpPr/>
          <p:nvPr/>
        </p:nvSpPr>
        <p:spPr>
          <a:xfrm>
            <a:off x="863601" y="107950"/>
            <a:ext cx="4165600" cy="51435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are linked to an investigative file.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video recordings cannot be edited. 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officer cannot delete their own video evidence.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officer can only access their own recorded videos. A valid rationale must be provided to obtain permission to access other video.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audit log automatically tracks access to a video.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retention period of a video depends on the type of incident captured on the video and is based on existing legislation (ranges from 30 days to 2 years or longer). </a:t>
            </a: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CA" sz="1050">
                <a:latin typeface="Arial" panose="020B0604020202020204" pitchFamily="34" charset="0"/>
                <a:cs typeface="Arial" panose="020B0604020202020204" pitchFamily="34" charset="0"/>
              </a:rPr>
              <a:t>For disclosure purposes, video can be shared from the DEMS via a secure link</a:t>
            </a:r>
            <a:endParaRPr lang="en-CA" sz="10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79" indent="-285679" defTabSz="914171">
              <a:buFont typeface="Arial" panose="020B0604020202020204" pitchFamily="34" charset="0"/>
              <a:buChar char="•"/>
            </a:pPr>
            <a:r>
              <a:rPr lang="en-CA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officer can request and receive video footage or photos from members of the public via a secure link.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09FA22-738F-43AD-820F-7E642BE67BF7}"/>
              </a:ext>
            </a:extLst>
          </p:cNvPr>
          <p:cNvSpPr txBox="1"/>
          <p:nvPr/>
        </p:nvSpPr>
        <p:spPr>
          <a:xfrm>
            <a:off x="1541508" y="818193"/>
            <a:ext cx="29274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71"/>
            <a:r>
              <a:rPr lang="en-CA" sz="1650" b="1">
                <a:solidFill>
                  <a:srgbClr val="FFFFFF"/>
                </a:solidFill>
              </a:rPr>
              <a:t>About the Digital Evidence </a:t>
            </a:r>
          </a:p>
          <a:p>
            <a:pPr defTabSz="914171"/>
            <a:r>
              <a:rPr lang="en-CA" sz="1650" b="1">
                <a:solidFill>
                  <a:srgbClr val="FFFFFF"/>
                </a:solidFill>
              </a:rPr>
              <a:t>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18793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5;p54">
            <a:extLst>
              <a:ext uri="{FF2B5EF4-FFF2-40B4-BE49-F238E27FC236}">
                <a16:creationId xmlns:a16="http://schemas.microsoft.com/office/drawing/2014/main" id="{98498F7C-E0A6-48D9-B394-1EF53595C1B0}"/>
              </a:ext>
            </a:extLst>
          </p:cNvPr>
          <p:cNvSpPr txBox="1"/>
          <p:nvPr/>
        </p:nvSpPr>
        <p:spPr>
          <a:xfrm>
            <a:off x="0" y="1"/>
            <a:ext cx="9144000" cy="5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Community Request Feature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F83EDFB-EEAC-4187-A2D8-911A964272E9}"/>
              </a:ext>
            </a:extLst>
          </p:cNvPr>
          <p:cNvSpPr txBox="1"/>
          <p:nvPr/>
        </p:nvSpPr>
        <p:spPr>
          <a:xfrm>
            <a:off x="461723" y="1071506"/>
            <a:ext cx="7946309" cy="339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Axon Community Request is a capability that makes it easy for the RCMP to securely receive evidence submissions from the community and manage that media in the DEMS. Axon Community Request has two components: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Community Request</a:t>
            </a: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CA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–</a:t>
            </a: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CA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Individual Request (private)</a:t>
            </a: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: Allows officers to send out individual invites to witnesses directly from Axon Capture or DEMS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Community Request – Portal Request (public)</a:t>
            </a: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: Allows organizations to create public evidence submission portals where the public can submit evidence during both large-scale and smaller, day-to-day events. </a:t>
            </a:r>
            <a:r>
              <a:rPr kumimoji="0" lang="en-CA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(Available in the Spring 2025)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0672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PTIFY - Real Estate1 - Light">
      <a:dk1>
        <a:srgbClr val="393939"/>
      </a:dk1>
      <a:lt1>
        <a:srgbClr val="FFFFFF"/>
      </a:lt1>
      <a:dk2>
        <a:srgbClr val="000000"/>
      </a:dk2>
      <a:lt2>
        <a:srgbClr val="FFFFFF"/>
      </a:lt2>
      <a:accent1>
        <a:srgbClr val="2F3E46"/>
      </a:accent1>
      <a:accent2>
        <a:srgbClr val="364F52"/>
      </a:accent2>
      <a:accent3>
        <a:srgbClr val="53796F"/>
      </a:accent3>
      <a:accent4>
        <a:srgbClr val="85A88D"/>
      </a:accent4>
      <a:accent5>
        <a:srgbClr val="B4D0A7"/>
      </a:accent5>
      <a:accent6>
        <a:srgbClr val="969696"/>
      </a:accent6>
      <a:hlink>
        <a:srgbClr val="4EA9BE"/>
      </a:hlink>
      <a:folHlink>
        <a:srgbClr val="E1956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0B987EA39E940BF0D5CDBF87451ED" ma:contentTypeVersion="1" ma:contentTypeDescription="Create a new document." ma:contentTypeScope="" ma:versionID="fe5610849400cb34e9f3f50c87e97e0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01fac345008aa34b3a53f2166bf3c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C8019E-DE6D-46D0-9673-E18EB98D9362}">
  <ds:schemaRefs>
    <ds:schemaRef ds:uri="http://www.w3.org/XML/1998/namespace"/>
    <ds:schemaRef ds:uri="http://schemas.microsoft.com/sharepoint/v3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F21C859-26D2-420D-822C-98070E29CC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932E6-63FF-4425-A083-6520E1551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999</Words>
  <Application>Microsoft Office PowerPoint</Application>
  <PresentationFormat>On-screen Show (16:9)</PresentationFormat>
  <Paragraphs>133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-apple-system</vt:lpstr>
      <vt:lpstr>Arial</vt:lpstr>
      <vt:lpstr>Calibri</vt:lpstr>
      <vt:lpstr>Calibri Light</vt:lpstr>
      <vt:lpstr>EYInterstate Bold</vt:lpstr>
      <vt:lpstr>EYInterstate Light</vt:lpstr>
      <vt:lpstr>Georgia</vt:lpstr>
      <vt:lpstr>Lato Light</vt:lpstr>
      <vt:lpstr>Poppins</vt:lpstr>
      <vt:lpstr>Poppins Light</vt:lpstr>
      <vt:lpstr>Poppins SemiBold</vt:lpstr>
      <vt:lpstr>Times New Roman</vt:lpstr>
      <vt:lpstr>1_Custom Design</vt:lpstr>
      <vt:lpstr>5_Custom Design</vt:lpstr>
      <vt:lpstr>6_Custom Design</vt:lpstr>
      <vt:lpstr>2_Custom Design</vt:lpstr>
      <vt:lpstr>3_Custom Design</vt:lpstr>
      <vt:lpstr>4_Custom Design</vt:lpstr>
      <vt:lpstr>7_Custom Design</vt:lpstr>
      <vt:lpstr>8_Custom Design</vt:lpstr>
      <vt:lpstr>9_Custom Design</vt:lpstr>
      <vt:lpstr>Office Theme</vt:lpstr>
      <vt:lpstr>10_Custom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Accessing Video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Goguen, Taunya</dc:creator>
  <cp:lastModifiedBy>Port Alice</cp:lastModifiedBy>
  <cp:revision>2</cp:revision>
  <dcterms:modified xsi:type="dcterms:W3CDTF">2026-02-12T02:13:27Z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0x0101004090B987EA39E940BF0D5CDBF87451ED</vt:lpwstr>
  </property>
  <property fmtid="{D5CDD505-2E9C-101B-9397-08002B2CF9AE}" pid="3" name="MediaServiceImageTags">
    <vt:lpwstr/>
  </property>
  <property fmtid="{D5CDD505-2E9C-101B-9397-08002B2CF9AE}" pid="4" name="MSIP_Label_17a7f32d-f4c1-4d09-9e83-eb989c840e36_Enabled">
    <vt:lpwstr>true</vt:lpwstr>
  </property>
  <property fmtid="{D5CDD505-2E9C-101B-9397-08002B2CF9AE}" pid="5" name="MSIP_Label_17a7f32d-f4c1-4d09-9e83-eb989c840e36_SetDate">
    <vt:lpwstr>2025-01-21T20:14:15Z</vt:lpwstr>
  </property>
  <property fmtid="{D5CDD505-2E9C-101B-9397-08002B2CF9AE}" pid="6" name="MSIP_Label_17a7f32d-f4c1-4d09-9e83-eb989c840e36_Method">
    <vt:lpwstr>Standard</vt:lpwstr>
  </property>
  <property fmtid="{D5CDD505-2E9C-101B-9397-08002B2CF9AE}" pid="7" name="MSIP_Label_17a7f32d-f4c1-4d09-9e83-eb989c840e36_Name">
    <vt:lpwstr>PROTECTED A - Protégé A</vt:lpwstr>
  </property>
  <property fmtid="{D5CDD505-2E9C-101B-9397-08002B2CF9AE}" pid="8" name="MSIP_Label_17a7f32d-f4c1-4d09-9e83-eb989c840e36_SiteId">
    <vt:lpwstr>2ebaed2f-af63-45af-a67b-ec24f2eeb7ef</vt:lpwstr>
  </property>
  <property fmtid="{D5CDD505-2E9C-101B-9397-08002B2CF9AE}" pid="9" name="MSIP_Label_17a7f32d-f4c1-4d09-9e83-eb989c840e36_ActionId">
    <vt:lpwstr>d89b0b24-33e9-4333-9d41-463661865dc7</vt:lpwstr>
  </property>
  <property fmtid="{D5CDD505-2E9C-101B-9397-08002B2CF9AE}" pid="10" name="MSIP_Label_17a7f32d-f4c1-4d09-9e83-eb989c840e36_ContentBits">
    <vt:lpwstr>0</vt:lpwstr>
  </property>
  <property fmtid="{D5CDD505-2E9C-101B-9397-08002B2CF9AE}" pid="11" name="MSIP_Label_17a7f32d-f4c1-4d09-9e83-eb989c840e36_Tag">
    <vt:lpwstr>10, 3, 0, 2</vt:lpwstr>
  </property>
</Properties>
</file>